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9" r:id="rId6"/>
    <p:sldId id="270" r:id="rId7"/>
    <p:sldId id="276" r:id="rId8"/>
    <p:sldId id="271" r:id="rId9"/>
    <p:sldId id="277" r:id="rId10"/>
    <p:sldId id="268" r:id="rId11"/>
  </p:sldIdLst>
  <p:sldSz cx="18288000" cy="10287000"/>
  <p:notesSz cx="6858000" cy="9144000"/>
  <p:embeddedFontLst>
    <p:embeddedFont>
      <p:font typeface="210 네버랜드" panose="020B0600000101010101" charset="-127"/>
      <p:regular r:id="rId13"/>
    </p:embeddedFont>
    <p:embeddedFont>
      <p:font typeface="Arita Dotum Semi-Bold" panose="020B0600000101010101" charset="-127"/>
      <p:regular r:id="rId14"/>
    </p:embeddedFont>
    <p:embeddedFont>
      <p:font typeface="Source Han Sans KR Bold" panose="020B0600000101010101" charset="-127"/>
      <p:regular r:id="rId15"/>
    </p:embeddedFont>
    <p:embeddedFont>
      <p:font typeface="Source Han Sans KR Heavy" panose="020B0600000101010101" charset="-127"/>
      <p:regular r:id="rId16"/>
    </p:embeddedFont>
    <p:embeddedFont>
      <p:font typeface="Source Han Sans KR Medium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TT Commons Pro Bold" panose="020B0600000101010101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253"/>
    <a:srgbClr val="00004C"/>
    <a:srgbClr val="000046"/>
    <a:srgbClr val="000054"/>
    <a:srgbClr val="000099"/>
    <a:srgbClr val="000000"/>
    <a:srgbClr val="050060"/>
    <a:srgbClr val="07009C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2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15093-247A-4102-B1A2-57164EA9E063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D13F3-9BE8-4CD5-AACD-CD64C1B27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2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13F3-9BE8-4CD5-AACD-CD64C1B27D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8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13F3-9BE8-4CD5-AACD-CD64C1B27D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0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50043" y="-2494399"/>
            <a:ext cx="6198428" cy="619842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04848" y="1386663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4" y="0"/>
                </a:lnTo>
                <a:lnTo>
                  <a:pt x="2478304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723843" y="8062341"/>
            <a:ext cx="3696954" cy="36969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120491" y="6562202"/>
            <a:ext cx="5821771" cy="582177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9171" y="4117052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202832" y="4587422"/>
            <a:ext cx="9882336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6"/>
              </a:lnSpc>
            </a:pPr>
            <a:r>
              <a:rPr lang="en-US" altLang="ko-KR" sz="9300" dirty="0">
                <a:solidFill>
                  <a:srgbClr val="FFFFFF"/>
                </a:solidFill>
                <a:latin typeface="210 네버랜드"/>
                <a:ea typeface="210 네버랜드"/>
              </a:rPr>
              <a:t>Ai </a:t>
            </a:r>
            <a:r>
              <a:rPr lang="ko-KR" altLang="en-US" sz="9300" dirty="0">
                <a:solidFill>
                  <a:srgbClr val="FFFFFF"/>
                </a:solidFill>
                <a:latin typeface="210 네버랜드"/>
                <a:ea typeface="210 네버랜드"/>
              </a:rPr>
              <a:t>기반 언어 독성제거 프로젝트</a:t>
            </a:r>
            <a:endParaRPr lang="en-US" sz="9300" dirty="0">
              <a:solidFill>
                <a:srgbClr val="FFFFFF"/>
              </a:solidFill>
              <a:latin typeface="210 네버랜드"/>
              <a:ea typeface="210 네버랜드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46875" y="9017902"/>
            <a:ext cx="8198407" cy="4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2826" spc="-56" dirty="0">
                <a:solidFill>
                  <a:srgbClr val="FFFFFF"/>
                </a:solidFill>
                <a:ea typeface="Source Han Sans KR Bold"/>
              </a:rPr>
              <a:t>7</a:t>
            </a:r>
            <a:r>
              <a:rPr lang="ko-KR" altLang="en-US" sz="2826" spc="-56" dirty="0">
                <a:solidFill>
                  <a:srgbClr val="FFFFFF"/>
                </a:solidFill>
                <a:ea typeface="Source Han Sans KR Bold"/>
              </a:rPr>
              <a:t>팀 </a:t>
            </a:r>
            <a:r>
              <a:rPr lang="en-US" altLang="ko-KR" sz="2826" spc="-56" dirty="0">
                <a:solidFill>
                  <a:srgbClr val="FFFFFF"/>
                </a:solidFill>
                <a:ea typeface="Source Han Sans KR Bold"/>
              </a:rPr>
              <a:t>-</a:t>
            </a:r>
            <a:r>
              <a:rPr lang="ko-KR" altLang="en-US" sz="2826" spc="-56" dirty="0">
                <a:solidFill>
                  <a:srgbClr val="FFFFFF"/>
                </a:solidFill>
                <a:ea typeface="Source Han Sans KR Bold"/>
              </a:rPr>
              <a:t> 코드를 달리다</a:t>
            </a:r>
            <a:endParaRPr lang="en-US" sz="2826" spc="-56" dirty="0">
              <a:solidFill>
                <a:srgbClr val="FFFFFF"/>
              </a:solidFill>
              <a:ea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723843" y="632637"/>
            <a:ext cx="379947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0"/>
              </a:lnSpc>
            </a:pPr>
            <a:r>
              <a:rPr lang="ko-KR" altLang="en-US" sz="2243" dirty="0" err="1">
                <a:solidFill>
                  <a:srgbClr val="FFFFFF"/>
                </a:solidFill>
                <a:latin typeface="210 네버랜드" panose="020B0600000101010101" charset="-127"/>
                <a:ea typeface="210 네버랜드" panose="020B0600000101010101" charset="-127"/>
              </a:rPr>
              <a:t>항해커톤</a:t>
            </a:r>
            <a:r>
              <a:rPr lang="ko-KR" altLang="en-US" sz="2243" dirty="0">
                <a:solidFill>
                  <a:srgbClr val="FFFFFF"/>
                </a:solidFill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altLang="ko-KR" sz="2243" dirty="0">
                <a:solidFill>
                  <a:srgbClr val="FFFFFF"/>
                </a:solidFill>
                <a:latin typeface="210 네버랜드" panose="020B0600000101010101" charset="-127"/>
                <a:ea typeface="210 네버랜드" panose="020B0600000101010101" charset="-127"/>
              </a:rPr>
              <a:t>2024</a:t>
            </a:r>
            <a:endParaRPr lang="en-US" sz="2243" dirty="0">
              <a:solidFill>
                <a:srgbClr val="FFFFFF"/>
              </a:solidFill>
              <a:latin typeface="210 네버랜드" panose="020B0600000101010101" charset="-127"/>
              <a:ea typeface="210 네버랜드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49735" y="6898007"/>
            <a:ext cx="4954361" cy="49543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050" y="2898818"/>
            <a:ext cx="747024" cy="7470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18627" y="3522017"/>
            <a:ext cx="9650745" cy="15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9"/>
              </a:lnSpc>
            </a:pPr>
            <a:r>
              <a:rPr lang="en-US" sz="9416">
                <a:solidFill>
                  <a:srgbClr val="FFFFFF"/>
                </a:solidFill>
                <a:ea typeface="210 네버랜드"/>
              </a:rPr>
              <a:t>감사합니다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06131" y="5132126"/>
            <a:ext cx="8875739" cy="72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2"/>
              </a:lnSpc>
              <a:spcBef>
                <a:spcPct val="0"/>
              </a:spcBef>
            </a:pPr>
            <a:r>
              <a:rPr lang="en-US" sz="4173" spc="-104">
                <a:solidFill>
                  <a:srgbClr val="FFFFFF"/>
                </a:solidFill>
                <a:latin typeface="Arita Dotum Semi-Bold"/>
              </a:rPr>
              <a:t>Thank you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688734" y="8333718"/>
            <a:ext cx="6910532" cy="745042"/>
            <a:chOff x="0" y="0"/>
            <a:chExt cx="2757672" cy="2973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57672" cy="297312"/>
            </a:xfrm>
            <a:custGeom>
              <a:avLst/>
              <a:gdLst/>
              <a:ahLst/>
              <a:cxnLst/>
              <a:rect l="l" t="t" r="r" b="b"/>
              <a:pathLst>
                <a:path w="2757672" h="297312">
                  <a:moveTo>
                    <a:pt x="62737" y="0"/>
                  </a:moveTo>
                  <a:lnTo>
                    <a:pt x="2694934" y="0"/>
                  </a:lnTo>
                  <a:cubicBezTo>
                    <a:pt x="2729583" y="0"/>
                    <a:pt x="2757672" y="28088"/>
                    <a:pt x="2757672" y="62737"/>
                  </a:cubicBezTo>
                  <a:lnTo>
                    <a:pt x="2757672" y="234574"/>
                  </a:lnTo>
                  <a:cubicBezTo>
                    <a:pt x="2757672" y="269223"/>
                    <a:pt x="2729583" y="297312"/>
                    <a:pt x="2694934" y="297312"/>
                  </a:cubicBezTo>
                  <a:lnTo>
                    <a:pt x="62737" y="297312"/>
                  </a:lnTo>
                  <a:cubicBezTo>
                    <a:pt x="28088" y="297312"/>
                    <a:pt x="0" y="269223"/>
                    <a:pt x="0" y="234574"/>
                  </a:cubicBezTo>
                  <a:lnTo>
                    <a:pt x="0" y="62737"/>
                  </a:lnTo>
                  <a:cubicBezTo>
                    <a:pt x="0" y="28088"/>
                    <a:pt x="28088" y="0"/>
                    <a:pt x="62737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757672" cy="325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465762" y="8406201"/>
            <a:ext cx="5356476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dirty="0">
                <a:solidFill>
                  <a:srgbClr val="232253"/>
                </a:solidFill>
                <a:latin typeface="Source Han Sans KR Medium"/>
              </a:rPr>
              <a:t>7</a:t>
            </a:r>
            <a:r>
              <a:rPr lang="ko-KR" altLang="en-US" sz="2799" dirty="0">
                <a:solidFill>
                  <a:srgbClr val="232253"/>
                </a:solidFill>
                <a:latin typeface="Source Han Sans KR Medium"/>
              </a:rPr>
              <a:t>팀 코드를 달리다</a:t>
            </a:r>
            <a:endParaRPr lang="en-US" sz="2799" dirty="0">
              <a:solidFill>
                <a:srgbClr val="232253"/>
              </a:solidFill>
              <a:latin typeface="Source Han Sans K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21461" y="8242198"/>
            <a:ext cx="3146130" cy="31461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10017" y="6965571"/>
            <a:ext cx="4954361" cy="49543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23573" y="2628900"/>
            <a:ext cx="13840854" cy="6374302"/>
            <a:chOff x="0" y="0"/>
            <a:chExt cx="3645328" cy="16788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45328" cy="1678829"/>
            </a:xfrm>
            <a:custGeom>
              <a:avLst/>
              <a:gdLst/>
              <a:ahLst/>
              <a:cxnLst/>
              <a:rect l="l" t="t" r="r" b="b"/>
              <a:pathLst>
                <a:path w="3645328" h="1678829">
                  <a:moveTo>
                    <a:pt x="28527" y="0"/>
                  </a:moveTo>
                  <a:lnTo>
                    <a:pt x="3616801" y="0"/>
                  </a:lnTo>
                  <a:cubicBezTo>
                    <a:pt x="3624367" y="0"/>
                    <a:pt x="3631623" y="3006"/>
                    <a:pt x="3636973" y="8355"/>
                  </a:cubicBezTo>
                  <a:cubicBezTo>
                    <a:pt x="3642322" y="13705"/>
                    <a:pt x="3645328" y="20961"/>
                    <a:pt x="3645328" y="28527"/>
                  </a:cubicBezTo>
                  <a:lnTo>
                    <a:pt x="3645328" y="1650302"/>
                  </a:lnTo>
                  <a:cubicBezTo>
                    <a:pt x="3645328" y="1666057"/>
                    <a:pt x="3632556" y="1678829"/>
                    <a:pt x="3616801" y="1678829"/>
                  </a:cubicBezTo>
                  <a:lnTo>
                    <a:pt x="28527" y="1678829"/>
                  </a:lnTo>
                  <a:cubicBezTo>
                    <a:pt x="12772" y="1678829"/>
                    <a:pt x="0" y="1666057"/>
                    <a:pt x="0" y="1650302"/>
                  </a:cubicBezTo>
                  <a:lnTo>
                    <a:pt x="0" y="28527"/>
                  </a:lnTo>
                  <a:cubicBezTo>
                    <a:pt x="0" y="12772"/>
                    <a:pt x="12772" y="0"/>
                    <a:pt x="285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645328" cy="1716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921461" y="1778630"/>
            <a:ext cx="1894275" cy="1958751"/>
          </a:xfrm>
          <a:custGeom>
            <a:avLst/>
            <a:gdLst/>
            <a:ahLst/>
            <a:cxnLst/>
            <a:rect l="l" t="t" r="r" b="b"/>
            <a:pathLst>
              <a:path w="1894275" h="1958751">
                <a:moveTo>
                  <a:pt x="0" y="0"/>
                </a:moveTo>
                <a:lnTo>
                  <a:pt x="1894275" y="0"/>
                </a:lnTo>
                <a:lnTo>
                  <a:pt x="1894275" y="1958751"/>
                </a:lnTo>
                <a:lnTo>
                  <a:pt x="0" y="1958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140819" y="1012918"/>
            <a:ext cx="4006361" cy="110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5"/>
              </a:lnSpc>
            </a:pPr>
            <a:r>
              <a:rPr lang="en-US" sz="6731">
                <a:solidFill>
                  <a:srgbClr val="FFFFFF"/>
                </a:solidFill>
                <a:ea typeface="210 네버랜드"/>
              </a:rPr>
              <a:t>목록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26856" y="3107842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프로젝트 소개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23319" y="3107842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ko-KR" altLang="en-US" sz="2826" spc="-56" dirty="0" err="1">
                <a:solidFill>
                  <a:srgbClr val="232253"/>
                </a:solidFill>
                <a:ea typeface="Source Han Sans KR Bold"/>
              </a:rPr>
              <a:t>슬랙</a:t>
            </a:r>
            <a:r>
              <a:rPr lang="ko-KR" altLang="en-US" sz="2826" spc="-56" dirty="0">
                <a:solidFill>
                  <a:srgbClr val="232253"/>
                </a:solidFill>
                <a:ea typeface="Source Han Sans KR Bold"/>
              </a:rPr>
              <a:t> 시연영상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26856" y="5278026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상세 프로세스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226856" y="4213182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핵심 아이디어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226856" y="6370870"/>
            <a:ext cx="4051806" cy="77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altLang="ko-KR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Demo Page </a:t>
            </a: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테스트</a:t>
            </a:r>
            <a:endParaRPr lang="en-US" sz="2826" spc="-56" dirty="0">
              <a:solidFill>
                <a:srgbClr val="232253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226856" y="7462209"/>
            <a:ext cx="4051806" cy="77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6"/>
              </a:lnSpc>
            </a:pPr>
            <a:r>
              <a:rPr lang="ko-KR" altLang="en-US" sz="2826" spc="-56" dirty="0" err="1">
                <a:solidFill>
                  <a:srgbClr val="232253"/>
                </a:solidFill>
                <a:latin typeface="Source Han Sans KR Bold"/>
                <a:ea typeface="Source Han Sans KR Bold"/>
              </a:rPr>
              <a:t>슬랙</a:t>
            </a:r>
            <a:r>
              <a:rPr lang="ko-KR" altLang="en-US" sz="2826" spc="-56" dirty="0">
                <a:solidFill>
                  <a:srgbClr val="232253"/>
                </a:solidFill>
                <a:latin typeface="Source Han Sans KR Bold"/>
                <a:ea typeface="Source Han Sans KR Bold"/>
              </a:rPr>
              <a:t> 프로세스</a:t>
            </a:r>
            <a:endParaRPr lang="en-US" sz="2826" spc="-56" dirty="0">
              <a:solidFill>
                <a:srgbClr val="232253"/>
              </a:solidFill>
              <a:ea typeface="Source Han Sans KR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3165240" y="3319099"/>
            <a:ext cx="691939" cy="69193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61703" y="3319099"/>
            <a:ext cx="691939" cy="69193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6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191736" y="5529779"/>
            <a:ext cx="638946" cy="638946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3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191736" y="4450935"/>
            <a:ext cx="638946" cy="638946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2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191736" y="6608623"/>
            <a:ext cx="638946" cy="638946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4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179240" y="7687467"/>
            <a:ext cx="663938" cy="663938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FFF"/>
                  </a:solidFill>
                  <a:latin typeface="TT Commons Pro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25072" y="1141371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5" y="0"/>
                </a:lnTo>
                <a:lnTo>
                  <a:pt x="2478305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47047" y="1268036"/>
            <a:ext cx="11236705" cy="7750927"/>
            <a:chOff x="0" y="0"/>
            <a:chExt cx="2959461" cy="20413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9461" cy="2041397"/>
            </a:xfrm>
            <a:custGeom>
              <a:avLst/>
              <a:gdLst/>
              <a:ahLst/>
              <a:cxnLst/>
              <a:rect l="l" t="t" r="r" b="b"/>
              <a:pathLst>
                <a:path w="2959461" h="2041397">
                  <a:moveTo>
                    <a:pt x="35138" y="0"/>
                  </a:moveTo>
                  <a:lnTo>
                    <a:pt x="2924323" y="0"/>
                  </a:lnTo>
                  <a:cubicBezTo>
                    <a:pt x="2933642" y="0"/>
                    <a:pt x="2942580" y="3702"/>
                    <a:pt x="2949169" y="10292"/>
                  </a:cubicBezTo>
                  <a:cubicBezTo>
                    <a:pt x="2955759" y="16881"/>
                    <a:pt x="2959461" y="25819"/>
                    <a:pt x="2959461" y="35138"/>
                  </a:cubicBezTo>
                  <a:lnTo>
                    <a:pt x="2959461" y="2006258"/>
                  </a:lnTo>
                  <a:cubicBezTo>
                    <a:pt x="2959461" y="2015578"/>
                    <a:pt x="2955759" y="2024515"/>
                    <a:pt x="2949169" y="2031105"/>
                  </a:cubicBezTo>
                  <a:cubicBezTo>
                    <a:pt x="2942580" y="2037694"/>
                    <a:pt x="2933642" y="2041397"/>
                    <a:pt x="2924323" y="2041397"/>
                  </a:cubicBezTo>
                  <a:lnTo>
                    <a:pt x="35138" y="2041397"/>
                  </a:lnTo>
                  <a:cubicBezTo>
                    <a:pt x="25819" y="2041397"/>
                    <a:pt x="16881" y="2037694"/>
                    <a:pt x="10292" y="2031105"/>
                  </a:cubicBezTo>
                  <a:cubicBezTo>
                    <a:pt x="3702" y="2024515"/>
                    <a:pt x="0" y="2015578"/>
                    <a:pt x="0" y="2006258"/>
                  </a:cubicBezTo>
                  <a:lnTo>
                    <a:pt x="0" y="35138"/>
                  </a:lnTo>
                  <a:cubicBezTo>
                    <a:pt x="0" y="25819"/>
                    <a:pt x="3702" y="16881"/>
                    <a:pt x="10292" y="10292"/>
                  </a:cubicBezTo>
                  <a:cubicBezTo>
                    <a:pt x="16881" y="3702"/>
                    <a:pt x="25819" y="0"/>
                    <a:pt x="351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59461" cy="2079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73671" y="2086770"/>
            <a:ext cx="901923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5"/>
              </a:lnSpc>
            </a:pPr>
            <a:r>
              <a:rPr lang="ko-KR" altLang="en-US" sz="5890" dirty="0">
                <a:solidFill>
                  <a:srgbClr val="232253"/>
                </a:solidFill>
                <a:latin typeface="210 네버랜드"/>
                <a:ea typeface="210 네버랜드"/>
              </a:rPr>
              <a:t>프로젝트</a:t>
            </a:r>
            <a:r>
              <a:rPr lang="en-US" sz="5890" dirty="0">
                <a:solidFill>
                  <a:srgbClr val="232253"/>
                </a:solidFill>
                <a:latin typeface="210 네버랜드"/>
                <a:ea typeface="210 네버랜드"/>
              </a:rPr>
              <a:t> </a:t>
            </a:r>
            <a:r>
              <a:rPr lang="en-US" sz="5890" dirty="0" err="1">
                <a:solidFill>
                  <a:srgbClr val="232253"/>
                </a:solidFill>
                <a:latin typeface="210 네버랜드"/>
                <a:ea typeface="210 네버랜드"/>
              </a:rPr>
              <a:t>소개</a:t>
            </a:r>
            <a:endParaRPr lang="en-US" sz="5890" dirty="0">
              <a:solidFill>
                <a:srgbClr val="232253"/>
              </a:solidFill>
              <a:latin typeface="210 네버랜드"/>
              <a:ea typeface="210 네버랜드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442708" y="4019866"/>
            <a:ext cx="7832307" cy="108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4"/>
              </a:lnSpc>
            </a:pP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최근 공격적인 말투로 인한 갈등이 사회적 문제로 대두되고 있습니다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. </a:t>
            </a:r>
            <a:endParaRPr lang="en-US" sz="3044" dirty="0">
              <a:solidFill>
                <a:srgbClr val="232253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255784" y="3804317"/>
            <a:ext cx="873137" cy="1185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736"/>
              </a:lnSpc>
            </a:pPr>
            <a:r>
              <a:rPr lang="en-US" sz="6954">
                <a:solidFill>
                  <a:srgbClr val="269465"/>
                </a:solidFill>
                <a:latin typeface="Source Han Sans KR Heavy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55784" y="6163262"/>
            <a:ext cx="873137" cy="1185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736"/>
              </a:lnSpc>
            </a:pPr>
            <a:r>
              <a:rPr lang="en-US" sz="6954" dirty="0">
                <a:solidFill>
                  <a:srgbClr val="269465"/>
                </a:solidFill>
                <a:latin typeface="Source Han Sans KR Heavy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42708" y="6388914"/>
            <a:ext cx="7832307" cy="221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414"/>
              </a:lnSpc>
            </a:pP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이 문제를 해결하기 위해 저희는 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AI</a:t>
            </a: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를 활용한 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‘</a:t>
            </a: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언어 독성 제거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' </a:t>
            </a:r>
            <a:r>
              <a:rPr lang="ko-KR" altLang="en-US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프로그램을 개발하여 공격적인 말투를 순화된 표현으로 바꾸어 갈등을 줄이고 긍정적인 소통을 촉진하고자 합니다</a:t>
            </a:r>
            <a:r>
              <a:rPr lang="en-US" altLang="ko-KR" sz="3044" dirty="0">
                <a:solidFill>
                  <a:srgbClr val="232253"/>
                </a:solidFill>
                <a:latin typeface="Source Han Sans KR Medium"/>
                <a:ea typeface="Source Han Sans KR Medium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31319" y="3102476"/>
            <a:ext cx="4536061" cy="2721044"/>
            <a:chOff x="0" y="0"/>
            <a:chExt cx="1194683" cy="7166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1319" y="6237041"/>
            <a:ext cx="4536061" cy="2721044"/>
            <a:chOff x="0" y="0"/>
            <a:chExt cx="1194683" cy="7166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75970" y="3102476"/>
            <a:ext cx="4536061" cy="2721044"/>
            <a:chOff x="0" y="0"/>
            <a:chExt cx="1194683" cy="7166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75970" y="6237041"/>
            <a:ext cx="4536061" cy="2721044"/>
            <a:chOff x="0" y="0"/>
            <a:chExt cx="1194683" cy="7166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720620" y="3102476"/>
            <a:ext cx="4536061" cy="2721044"/>
            <a:chOff x="0" y="0"/>
            <a:chExt cx="1194683" cy="71665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720620" y="6237041"/>
            <a:ext cx="4536061" cy="2721044"/>
            <a:chOff x="0" y="0"/>
            <a:chExt cx="1194683" cy="71665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94683" cy="716653"/>
            </a:xfrm>
            <a:custGeom>
              <a:avLst/>
              <a:gdLst/>
              <a:ahLst/>
              <a:cxnLst/>
              <a:rect l="l" t="t" r="r" b="b"/>
              <a:pathLst>
                <a:path w="1194683" h="716653">
                  <a:moveTo>
                    <a:pt x="87044" y="0"/>
                  </a:moveTo>
                  <a:lnTo>
                    <a:pt x="1107638" y="0"/>
                  </a:lnTo>
                  <a:cubicBezTo>
                    <a:pt x="1155712" y="0"/>
                    <a:pt x="1194683" y="38971"/>
                    <a:pt x="1194683" y="87044"/>
                  </a:cubicBezTo>
                  <a:lnTo>
                    <a:pt x="1194683" y="629609"/>
                  </a:lnTo>
                  <a:cubicBezTo>
                    <a:pt x="1194683" y="652695"/>
                    <a:pt x="1185512" y="674835"/>
                    <a:pt x="1169188" y="691159"/>
                  </a:cubicBezTo>
                  <a:cubicBezTo>
                    <a:pt x="1152864" y="707483"/>
                    <a:pt x="1130724" y="716653"/>
                    <a:pt x="1107638" y="716653"/>
                  </a:cubicBezTo>
                  <a:lnTo>
                    <a:pt x="87044" y="716653"/>
                  </a:lnTo>
                  <a:cubicBezTo>
                    <a:pt x="38971" y="716653"/>
                    <a:pt x="0" y="677682"/>
                    <a:pt x="0" y="629609"/>
                  </a:cubicBezTo>
                  <a:lnTo>
                    <a:pt x="0" y="87044"/>
                  </a:lnTo>
                  <a:cubicBezTo>
                    <a:pt x="0" y="63959"/>
                    <a:pt x="9171" y="41819"/>
                    <a:pt x="25495" y="25495"/>
                  </a:cubicBezTo>
                  <a:cubicBezTo>
                    <a:pt x="41819" y="9171"/>
                    <a:pt x="63959" y="0"/>
                    <a:pt x="87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194683" cy="75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634384" y="1280948"/>
            <a:ext cx="901923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5"/>
              </a:lnSpc>
            </a:pPr>
            <a:r>
              <a:rPr lang="ko-KR" altLang="en-US" sz="5890" dirty="0">
                <a:solidFill>
                  <a:srgbClr val="FFFFFF"/>
                </a:solidFill>
                <a:latin typeface="210 네버랜드"/>
                <a:ea typeface="210 네버랜드"/>
              </a:rPr>
              <a:t>핵심 아이디어</a:t>
            </a:r>
            <a:endParaRPr lang="en-US" sz="5890" dirty="0">
              <a:solidFill>
                <a:srgbClr val="FFFFFF"/>
              </a:solidFill>
              <a:latin typeface="210 네버랜드"/>
              <a:ea typeface="210 네버랜드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629947" y="3894038"/>
            <a:ext cx="3338804" cy="11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altLang="ko-KR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LLM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을 이용한 언어 순화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378019" y="6747616"/>
            <a:ext cx="3778362" cy="11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설정된 프롬프트에 따라 언어순화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474598" y="3894038"/>
            <a:ext cx="3338804" cy="11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다수의 </a:t>
            </a:r>
            <a:r>
              <a:rPr lang="en-US" altLang="ko-KR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LLM 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교차검증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202503" y="6747616"/>
            <a:ext cx="3882992" cy="11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AI 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의 답변을 </a:t>
            </a:r>
            <a:endParaRPr lang="en-US" altLang="ko-KR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ctr">
              <a:lnSpc>
                <a:spcPts val="4480"/>
              </a:lnSpc>
            </a:pPr>
            <a:r>
              <a:rPr lang="en-US" altLang="ko-KR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AI 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들이 투표해서 선출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319249" y="3905003"/>
            <a:ext cx="3338804" cy="111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spc="-64" dirty="0">
                <a:solidFill>
                  <a:srgbClr val="232253"/>
                </a:solidFill>
                <a:ea typeface="Source Han Sans KR Bold"/>
              </a:rPr>
              <a:t>메신저 프로그램 적용 등 범용성</a:t>
            </a:r>
            <a:endParaRPr lang="en-US" sz="3200" spc="-64" dirty="0">
              <a:solidFill>
                <a:srgbClr val="232253"/>
              </a:solidFill>
              <a:ea typeface="Source Han Sans K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904609" y="6747616"/>
            <a:ext cx="4232382" cy="1117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ko-KR" altLang="en-US" sz="3200" spc="-64" dirty="0" err="1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입력값</a:t>
            </a:r>
            <a:r>
              <a:rPr lang="ko-KR" altLang="en-US" sz="3200" spc="-64" dirty="0">
                <a:solidFill>
                  <a:srgbClr val="232253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다른 채팅방으로 순화출력 </a:t>
            </a:r>
            <a:endParaRPr lang="en-US" sz="3200" spc="-64" dirty="0">
              <a:solidFill>
                <a:srgbClr val="232253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9" name="AutoShape 33">
            <a:extLst>
              <a:ext uri="{FF2B5EF4-FFF2-40B4-BE49-F238E27FC236}">
                <a16:creationId xmlns:a16="http://schemas.microsoft.com/office/drawing/2014/main" id="{53BFF05B-D5C6-6CB9-6BF4-937DCBD066C4}"/>
              </a:ext>
            </a:extLst>
          </p:cNvPr>
          <p:cNvSpPr/>
          <p:nvPr/>
        </p:nvSpPr>
        <p:spPr>
          <a:xfrm flipH="1">
            <a:off x="4267200" y="5823520"/>
            <a:ext cx="0" cy="41352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33">
            <a:extLst>
              <a:ext uri="{FF2B5EF4-FFF2-40B4-BE49-F238E27FC236}">
                <a16:creationId xmlns:a16="http://schemas.microsoft.com/office/drawing/2014/main" id="{082AF9E9-A957-59A9-BBD1-B22D6DC64109}"/>
              </a:ext>
            </a:extLst>
          </p:cNvPr>
          <p:cNvSpPr/>
          <p:nvPr/>
        </p:nvSpPr>
        <p:spPr>
          <a:xfrm flipH="1">
            <a:off x="9144000" y="5823520"/>
            <a:ext cx="0" cy="41352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33">
            <a:extLst>
              <a:ext uri="{FF2B5EF4-FFF2-40B4-BE49-F238E27FC236}">
                <a16:creationId xmlns:a16="http://schemas.microsoft.com/office/drawing/2014/main" id="{0BCE5CA8-99A1-B927-FEFA-5472F3AD1AC7}"/>
              </a:ext>
            </a:extLst>
          </p:cNvPr>
          <p:cNvSpPr/>
          <p:nvPr/>
        </p:nvSpPr>
        <p:spPr>
          <a:xfrm flipH="1">
            <a:off x="14020800" y="5823520"/>
            <a:ext cx="0" cy="41352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">
            <a:extLst>
              <a:ext uri="{FF2B5EF4-FFF2-40B4-BE49-F238E27FC236}">
                <a16:creationId xmlns:a16="http://schemas.microsoft.com/office/drawing/2014/main" id="{F25120A9-CEBD-5151-3694-C8C1493AB358}"/>
              </a:ext>
            </a:extLst>
          </p:cNvPr>
          <p:cNvGrpSpPr/>
          <p:nvPr/>
        </p:nvGrpSpPr>
        <p:grpSpPr>
          <a:xfrm>
            <a:off x="-1368764" y="-1213069"/>
            <a:ext cx="3635769" cy="3635769"/>
            <a:chOff x="0" y="0"/>
            <a:chExt cx="812800" cy="812800"/>
          </a:xfrm>
        </p:grpSpPr>
        <p:sp>
          <p:nvSpPr>
            <p:cNvPr id="83" name="Freeform 3">
              <a:extLst>
                <a:ext uri="{FF2B5EF4-FFF2-40B4-BE49-F238E27FC236}">
                  <a16:creationId xmlns:a16="http://schemas.microsoft.com/office/drawing/2014/main" id="{EA24C833-CBAA-0638-25E9-90C701F125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84" name="TextBox 4">
              <a:extLst>
                <a:ext uri="{FF2B5EF4-FFF2-40B4-BE49-F238E27FC236}">
                  <a16:creationId xmlns:a16="http://schemas.microsoft.com/office/drawing/2014/main" id="{C56C649B-3ABD-C67A-9743-ED7B3C06353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5" name="Group 5">
            <a:extLst>
              <a:ext uri="{FF2B5EF4-FFF2-40B4-BE49-F238E27FC236}">
                <a16:creationId xmlns:a16="http://schemas.microsoft.com/office/drawing/2014/main" id="{8613E54F-7204-12DA-E966-6846F7328F8F}"/>
              </a:ext>
            </a:extLst>
          </p:cNvPr>
          <p:cNvGrpSpPr/>
          <p:nvPr/>
        </p:nvGrpSpPr>
        <p:grpSpPr>
          <a:xfrm>
            <a:off x="14636456" y="8530615"/>
            <a:ext cx="3146130" cy="3146130"/>
            <a:chOff x="0" y="0"/>
            <a:chExt cx="812800" cy="812800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A44BEAFD-2EA4-1CF6-3F6C-BF9C236721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7" name="TextBox 7">
              <a:extLst>
                <a:ext uri="{FF2B5EF4-FFF2-40B4-BE49-F238E27FC236}">
                  <a16:creationId xmlns:a16="http://schemas.microsoft.com/office/drawing/2014/main" id="{88B06A4E-F058-6D77-B2FF-EE1AEAFE99C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8" name="Group 8">
            <a:extLst>
              <a:ext uri="{FF2B5EF4-FFF2-40B4-BE49-F238E27FC236}">
                <a16:creationId xmlns:a16="http://schemas.microsoft.com/office/drawing/2014/main" id="{60CA2A03-3556-A0F4-5077-FD5BE0F3EBCE}"/>
              </a:ext>
            </a:extLst>
          </p:cNvPr>
          <p:cNvGrpSpPr/>
          <p:nvPr/>
        </p:nvGrpSpPr>
        <p:grpSpPr>
          <a:xfrm>
            <a:off x="16447646" y="7429611"/>
            <a:ext cx="4954361" cy="4954361"/>
            <a:chOff x="0" y="0"/>
            <a:chExt cx="812800" cy="812800"/>
          </a:xfrm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D722F65E-CC5D-6630-60E8-72C9C7D0B0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0" name="TextBox 10">
              <a:extLst>
                <a:ext uri="{FF2B5EF4-FFF2-40B4-BE49-F238E27FC236}">
                  <a16:creationId xmlns:a16="http://schemas.microsoft.com/office/drawing/2014/main" id="{A349754D-E372-23AD-48B7-496AE0F53AE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1" name="Group 11">
            <a:extLst>
              <a:ext uri="{FF2B5EF4-FFF2-40B4-BE49-F238E27FC236}">
                <a16:creationId xmlns:a16="http://schemas.microsoft.com/office/drawing/2014/main" id="{D5038B39-FA41-AEDA-CF04-052B96426E27}"/>
              </a:ext>
            </a:extLst>
          </p:cNvPr>
          <p:cNvGrpSpPr/>
          <p:nvPr/>
        </p:nvGrpSpPr>
        <p:grpSpPr>
          <a:xfrm>
            <a:off x="580050" y="2028308"/>
            <a:ext cx="897299" cy="897299"/>
            <a:chOff x="0" y="0"/>
            <a:chExt cx="812800" cy="812800"/>
          </a:xfrm>
        </p:grpSpPr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CF15479-5CE5-314E-129C-E0E50D041C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3" name="TextBox 13">
              <a:extLst>
                <a:ext uri="{FF2B5EF4-FFF2-40B4-BE49-F238E27FC236}">
                  <a16:creationId xmlns:a16="http://schemas.microsoft.com/office/drawing/2014/main" id="{C1702877-5399-F6B6-816D-002541A452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4" name="Group 14">
            <a:extLst>
              <a:ext uri="{FF2B5EF4-FFF2-40B4-BE49-F238E27FC236}">
                <a16:creationId xmlns:a16="http://schemas.microsoft.com/office/drawing/2014/main" id="{A3C255F1-1FC4-7BA0-B6D3-2636E55BC946}"/>
              </a:ext>
            </a:extLst>
          </p:cNvPr>
          <p:cNvGrpSpPr/>
          <p:nvPr/>
        </p:nvGrpSpPr>
        <p:grpSpPr>
          <a:xfrm>
            <a:off x="3601212" y="4357778"/>
            <a:ext cx="2506153" cy="3116090"/>
            <a:chOff x="0" y="0"/>
            <a:chExt cx="1575640" cy="1543938"/>
          </a:xfrm>
        </p:grpSpPr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0C84C8E5-D9CB-67F0-682E-91C04DE634AD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6" name="TextBox 16">
              <a:extLst>
                <a:ext uri="{FF2B5EF4-FFF2-40B4-BE49-F238E27FC236}">
                  <a16:creationId xmlns:a16="http://schemas.microsoft.com/office/drawing/2014/main" id="{431069F1-A0B8-62CD-E0F1-1C82EEB67FB5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4" name="TextBox 24">
            <a:extLst>
              <a:ext uri="{FF2B5EF4-FFF2-40B4-BE49-F238E27FC236}">
                <a16:creationId xmlns:a16="http://schemas.microsoft.com/office/drawing/2014/main" id="{E6D08F79-8880-8692-00A5-671128E0901D}"/>
              </a:ext>
            </a:extLst>
          </p:cNvPr>
          <p:cNvSpPr txBox="1"/>
          <p:nvPr/>
        </p:nvSpPr>
        <p:spPr>
          <a:xfrm>
            <a:off x="11978776" y="933224"/>
            <a:ext cx="3872040" cy="29919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0296AC79-82F8-D81A-7867-1DAD8B075070}"/>
              </a:ext>
            </a:extLst>
          </p:cNvPr>
          <p:cNvGrpSpPr/>
          <p:nvPr/>
        </p:nvGrpSpPr>
        <p:grpSpPr>
          <a:xfrm>
            <a:off x="613965" y="4838971"/>
            <a:ext cx="2506153" cy="2532719"/>
            <a:chOff x="0" y="0"/>
            <a:chExt cx="1402868" cy="1487155"/>
          </a:xfrm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E7540812-B4C7-80DB-B5EF-D9B5A1670D20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2" name="TextBox 32">
              <a:extLst>
                <a:ext uri="{FF2B5EF4-FFF2-40B4-BE49-F238E27FC236}">
                  <a16:creationId xmlns:a16="http://schemas.microsoft.com/office/drawing/2014/main" id="{E6F6FCA6-878B-F986-B08E-E0D79710DDE1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3" name="AutoShape 33">
            <a:extLst>
              <a:ext uri="{FF2B5EF4-FFF2-40B4-BE49-F238E27FC236}">
                <a16:creationId xmlns:a16="http://schemas.microsoft.com/office/drawing/2014/main" id="{3A34ACE3-8027-6E36-FCB4-B2DB8DDEAC09}"/>
              </a:ext>
            </a:extLst>
          </p:cNvPr>
          <p:cNvSpPr/>
          <p:nvPr/>
        </p:nvSpPr>
        <p:spPr>
          <a:xfrm flipV="1">
            <a:off x="3120119" y="5904483"/>
            <a:ext cx="458066" cy="4018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6" name="TextBox 36">
            <a:extLst>
              <a:ext uri="{FF2B5EF4-FFF2-40B4-BE49-F238E27FC236}">
                <a16:creationId xmlns:a16="http://schemas.microsoft.com/office/drawing/2014/main" id="{56B2660A-7E57-6E5D-FFE3-B12C3A1C022F}"/>
              </a:ext>
            </a:extLst>
          </p:cNvPr>
          <p:cNvSpPr txBox="1"/>
          <p:nvPr/>
        </p:nvSpPr>
        <p:spPr>
          <a:xfrm>
            <a:off x="2667056" y="1034521"/>
            <a:ext cx="8911619" cy="101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6"/>
              </a:lnSpc>
            </a:pPr>
            <a:r>
              <a:rPr lang="ko-KR" altLang="en-US" sz="5890" dirty="0">
                <a:solidFill>
                  <a:srgbClr val="FFFFFF"/>
                </a:solidFill>
                <a:ea typeface="210 네버랜드"/>
              </a:rPr>
              <a:t>상세 </a:t>
            </a:r>
            <a:r>
              <a:rPr lang="en-US" sz="5890" dirty="0" err="1">
                <a:solidFill>
                  <a:srgbClr val="FFFFFF"/>
                </a:solidFill>
                <a:ea typeface="210 네버랜드"/>
              </a:rPr>
              <a:t>프로세스</a:t>
            </a:r>
            <a:endParaRPr lang="en-US" sz="5890" dirty="0">
              <a:solidFill>
                <a:srgbClr val="FFFFFF"/>
              </a:solidFill>
              <a:ea typeface="210 네버랜드"/>
            </a:endParaRPr>
          </a:p>
        </p:txBody>
      </p:sp>
      <p:sp>
        <p:nvSpPr>
          <p:cNvPr id="117" name="TextBox 37">
            <a:extLst>
              <a:ext uri="{FF2B5EF4-FFF2-40B4-BE49-F238E27FC236}">
                <a16:creationId xmlns:a16="http://schemas.microsoft.com/office/drawing/2014/main" id="{6B664BAF-8FD2-C395-0324-49CC8D43B7D4}"/>
              </a:ext>
            </a:extLst>
          </p:cNvPr>
          <p:cNvSpPr txBox="1"/>
          <p:nvPr/>
        </p:nvSpPr>
        <p:spPr>
          <a:xfrm>
            <a:off x="3792094" y="6469545"/>
            <a:ext cx="2012301" cy="86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언어 독성 제거 프로그램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sp>
        <p:nvSpPr>
          <p:cNvPr id="119" name="TextBox 39">
            <a:extLst>
              <a:ext uri="{FF2B5EF4-FFF2-40B4-BE49-F238E27FC236}">
                <a16:creationId xmlns:a16="http://schemas.microsoft.com/office/drawing/2014/main" id="{0CE56CE5-3B81-9F36-4A45-D9AC8126B6DE}"/>
              </a:ext>
            </a:extLst>
          </p:cNvPr>
          <p:cNvSpPr txBox="1"/>
          <p:nvPr/>
        </p:nvSpPr>
        <p:spPr>
          <a:xfrm>
            <a:off x="3092786" y="8482990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232253"/>
                </a:solidFill>
                <a:ea typeface="Source Han Sans KR Bold"/>
              </a:rPr>
              <a:t>통찰 및 분석</a:t>
            </a:r>
          </a:p>
        </p:txBody>
      </p:sp>
      <p:grpSp>
        <p:nvGrpSpPr>
          <p:cNvPr id="125" name="Group 45">
            <a:extLst>
              <a:ext uri="{FF2B5EF4-FFF2-40B4-BE49-F238E27FC236}">
                <a16:creationId xmlns:a16="http://schemas.microsoft.com/office/drawing/2014/main" id="{09C249AC-F9E2-F87E-A1BB-11EC2A30E849}"/>
              </a:ext>
            </a:extLst>
          </p:cNvPr>
          <p:cNvGrpSpPr/>
          <p:nvPr/>
        </p:nvGrpSpPr>
        <p:grpSpPr>
          <a:xfrm>
            <a:off x="3927052" y="2327711"/>
            <a:ext cx="3154948" cy="1281662"/>
            <a:chOff x="0" y="-28575"/>
            <a:chExt cx="1545151" cy="511451"/>
          </a:xfrm>
        </p:grpSpPr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037BF413-9FBB-7600-A52C-717B9A5C1E19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27" name="TextBox 47">
              <a:extLst>
                <a:ext uri="{FF2B5EF4-FFF2-40B4-BE49-F238E27FC236}">
                  <a16:creationId xmlns:a16="http://schemas.microsoft.com/office/drawing/2014/main" id="{2E0B2F7F-5C48-6ACD-CB26-E107302A5191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1.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언어 전달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,</a:t>
              </a:r>
            </a:p>
            <a:p>
              <a:pPr algn="ctr">
                <a:lnSpc>
                  <a:spcPts val="324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각각의 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LLM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이 답변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pic>
        <p:nvPicPr>
          <p:cNvPr id="130" name="그림 129">
            <a:extLst>
              <a:ext uri="{FF2B5EF4-FFF2-40B4-BE49-F238E27FC236}">
                <a16:creationId xmlns:a16="http://schemas.microsoft.com/office/drawing/2014/main" id="{47A120E9-5330-05A8-A55F-396D1800C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9" y="4503103"/>
            <a:ext cx="2798109" cy="2798109"/>
          </a:xfrm>
          <a:prstGeom prst="rect">
            <a:avLst/>
          </a:prstGeom>
        </p:spPr>
      </p:pic>
      <p:sp>
        <p:nvSpPr>
          <p:cNvPr id="131" name="TextBox 37">
            <a:extLst>
              <a:ext uri="{FF2B5EF4-FFF2-40B4-BE49-F238E27FC236}">
                <a16:creationId xmlns:a16="http://schemas.microsoft.com/office/drawing/2014/main" id="{55F1E688-CE1D-2639-7D1A-7168CB0ABCC7}"/>
              </a:ext>
            </a:extLst>
          </p:cNvPr>
          <p:cNvSpPr txBox="1"/>
          <p:nvPr/>
        </p:nvSpPr>
        <p:spPr>
          <a:xfrm>
            <a:off x="408087" y="6744915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사용자 입력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1028" name="Picture 4" descr="프로그램 - 다운로드 무료 아이콘">
            <a:extLst>
              <a:ext uri="{FF2B5EF4-FFF2-40B4-BE49-F238E27FC236}">
                <a16:creationId xmlns:a16="http://schemas.microsoft.com/office/drawing/2014/main" id="{D31418F6-AC32-0FC3-071F-ABE574E3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34" y="4572927"/>
            <a:ext cx="2012300" cy="20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4">
            <a:extLst>
              <a:ext uri="{FF2B5EF4-FFF2-40B4-BE49-F238E27FC236}">
                <a16:creationId xmlns:a16="http://schemas.microsoft.com/office/drawing/2014/main" id="{B474DE13-FD15-198E-F4F1-B51C98DB5A0F}"/>
              </a:ext>
            </a:extLst>
          </p:cNvPr>
          <p:cNvGrpSpPr/>
          <p:nvPr/>
        </p:nvGrpSpPr>
        <p:grpSpPr>
          <a:xfrm>
            <a:off x="8012993" y="478275"/>
            <a:ext cx="1814250" cy="5028647"/>
            <a:chOff x="0" y="0"/>
            <a:chExt cx="1575640" cy="1543938"/>
          </a:xfrm>
        </p:grpSpPr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AB752CBC-7B4B-41A6-E246-C73AA72820C3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5" name="TextBox 16">
              <a:extLst>
                <a:ext uri="{FF2B5EF4-FFF2-40B4-BE49-F238E27FC236}">
                  <a16:creationId xmlns:a16="http://schemas.microsoft.com/office/drawing/2014/main" id="{D1309090-E7A5-B9C6-E939-5BB551A333A0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36" name="Freeform 49">
            <a:extLst>
              <a:ext uri="{FF2B5EF4-FFF2-40B4-BE49-F238E27FC236}">
                <a16:creationId xmlns:a16="http://schemas.microsoft.com/office/drawing/2014/main" id="{9D2CEA50-0751-2089-3468-E6466D219905}"/>
              </a:ext>
            </a:extLst>
          </p:cNvPr>
          <p:cNvSpPr/>
          <p:nvPr/>
        </p:nvSpPr>
        <p:spPr>
          <a:xfrm>
            <a:off x="8193193" y="629207"/>
            <a:ext cx="1421910" cy="1104298"/>
          </a:xfrm>
          <a:custGeom>
            <a:avLst/>
            <a:gdLst/>
            <a:ahLst/>
            <a:cxnLst/>
            <a:rect l="l" t="t" r="r" b="b"/>
            <a:pathLst>
              <a:path w="1922991" h="1456665">
                <a:moveTo>
                  <a:pt x="0" y="0"/>
                </a:moveTo>
                <a:lnTo>
                  <a:pt x="1922990" y="0"/>
                </a:lnTo>
                <a:lnTo>
                  <a:pt x="1922990" y="1456665"/>
                </a:lnTo>
                <a:lnTo>
                  <a:pt x="0" y="145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0" name="Freeform 49">
            <a:extLst>
              <a:ext uri="{FF2B5EF4-FFF2-40B4-BE49-F238E27FC236}">
                <a16:creationId xmlns:a16="http://schemas.microsoft.com/office/drawing/2014/main" id="{BC7F1560-8B9A-20C3-9FE1-5E1D91F79E7C}"/>
              </a:ext>
            </a:extLst>
          </p:cNvPr>
          <p:cNvSpPr/>
          <p:nvPr/>
        </p:nvSpPr>
        <p:spPr>
          <a:xfrm>
            <a:off x="8224675" y="1795551"/>
            <a:ext cx="1358947" cy="1104298"/>
          </a:xfrm>
          <a:custGeom>
            <a:avLst/>
            <a:gdLst/>
            <a:ahLst/>
            <a:cxnLst/>
            <a:rect l="l" t="t" r="r" b="b"/>
            <a:pathLst>
              <a:path w="1922991" h="1456665">
                <a:moveTo>
                  <a:pt x="0" y="0"/>
                </a:moveTo>
                <a:lnTo>
                  <a:pt x="1922990" y="0"/>
                </a:lnTo>
                <a:lnTo>
                  <a:pt x="1922990" y="1456665"/>
                </a:lnTo>
                <a:lnTo>
                  <a:pt x="0" y="145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1" name="Freeform 49">
            <a:extLst>
              <a:ext uri="{FF2B5EF4-FFF2-40B4-BE49-F238E27FC236}">
                <a16:creationId xmlns:a16="http://schemas.microsoft.com/office/drawing/2014/main" id="{DA473A51-C31D-FD78-5638-DD2F1869B9D2}"/>
              </a:ext>
            </a:extLst>
          </p:cNvPr>
          <p:cNvSpPr/>
          <p:nvPr/>
        </p:nvSpPr>
        <p:spPr>
          <a:xfrm>
            <a:off x="8185439" y="3012238"/>
            <a:ext cx="1421910" cy="1104298"/>
          </a:xfrm>
          <a:custGeom>
            <a:avLst/>
            <a:gdLst/>
            <a:ahLst/>
            <a:cxnLst/>
            <a:rect l="l" t="t" r="r" b="b"/>
            <a:pathLst>
              <a:path w="1922991" h="1456665">
                <a:moveTo>
                  <a:pt x="0" y="0"/>
                </a:moveTo>
                <a:lnTo>
                  <a:pt x="1922990" y="0"/>
                </a:lnTo>
                <a:lnTo>
                  <a:pt x="1922990" y="1456665"/>
                </a:lnTo>
                <a:lnTo>
                  <a:pt x="0" y="145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2" name="Freeform 49">
            <a:extLst>
              <a:ext uri="{FF2B5EF4-FFF2-40B4-BE49-F238E27FC236}">
                <a16:creationId xmlns:a16="http://schemas.microsoft.com/office/drawing/2014/main" id="{E27D6352-A834-2E8F-040F-DBF0E2668F30}"/>
              </a:ext>
            </a:extLst>
          </p:cNvPr>
          <p:cNvSpPr/>
          <p:nvPr/>
        </p:nvSpPr>
        <p:spPr>
          <a:xfrm>
            <a:off x="8161712" y="4169718"/>
            <a:ext cx="1421910" cy="1104298"/>
          </a:xfrm>
          <a:custGeom>
            <a:avLst/>
            <a:gdLst/>
            <a:ahLst/>
            <a:cxnLst/>
            <a:rect l="l" t="t" r="r" b="b"/>
            <a:pathLst>
              <a:path w="1922991" h="1456665">
                <a:moveTo>
                  <a:pt x="0" y="0"/>
                </a:moveTo>
                <a:lnTo>
                  <a:pt x="1922990" y="0"/>
                </a:lnTo>
                <a:lnTo>
                  <a:pt x="1922990" y="1456665"/>
                </a:lnTo>
                <a:lnTo>
                  <a:pt x="0" y="145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3" name="AutoShape 21">
            <a:extLst>
              <a:ext uri="{FF2B5EF4-FFF2-40B4-BE49-F238E27FC236}">
                <a16:creationId xmlns:a16="http://schemas.microsoft.com/office/drawing/2014/main" id="{6147A403-6DAE-5190-5758-82B66C18E4E7}"/>
              </a:ext>
            </a:extLst>
          </p:cNvPr>
          <p:cNvSpPr/>
          <p:nvPr/>
        </p:nvSpPr>
        <p:spPr>
          <a:xfrm flipH="1" flipV="1">
            <a:off x="6180338" y="6744914"/>
            <a:ext cx="755785" cy="91693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4" name="AutoShape 21">
            <a:extLst>
              <a:ext uri="{FF2B5EF4-FFF2-40B4-BE49-F238E27FC236}">
                <a16:creationId xmlns:a16="http://schemas.microsoft.com/office/drawing/2014/main" id="{2E17CFB0-0FBB-17FA-E679-C89F1DE2611F}"/>
              </a:ext>
            </a:extLst>
          </p:cNvPr>
          <p:cNvSpPr/>
          <p:nvPr/>
        </p:nvSpPr>
        <p:spPr>
          <a:xfrm flipV="1">
            <a:off x="6143030" y="2925606"/>
            <a:ext cx="1814248" cy="1480189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5" name="AutoShape 21">
            <a:extLst>
              <a:ext uri="{FF2B5EF4-FFF2-40B4-BE49-F238E27FC236}">
                <a16:creationId xmlns:a16="http://schemas.microsoft.com/office/drawing/2014/main" id="{8DBAB3ED-356F-FF28-3541-371E21D38614}"/>
              </a:ext>
            </a:extLst>
          </p:cNvPr>
          <p:cNvSpPr/>
          <p:nvPr/>
        </p:nvSpPr>
        <p:spPr>
          <a:xfrm flipH="1">
            <a:off x="6118684" y="3267490"/>
            <a:ext cx="1765313" cy="145727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6" name="AutoShape 21">
            <a:extLst>
              <a:ext uri="{FF2B5EF4-FFF2-40B4-BE49-F238E27FC236}">
                <a16:creationId xmlns:a16="http://schemas.microsoft.com/office/drawing/2014/main" id="{3B7ED02B-8DA7-B3F5-FFA2-490E8D080360}"/>
              </a:ext>
            </a:extLst>
          </p:cNvPr>
          <p:cNvSpPr/>
          <p:nvPr/>
        </p:nvSpPr>
        <p:spPr>
          <a:xfrm>
            <a:off x="6315725" y="6585228"/>
            <a:ext cx="842548" cy="1023096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9" name="Group 14">
            <a:extLst>
              <a:ext uri="{FF2B5EF4-FFF2-40B4-BE49-F238E27FC236}">
                <a16:creationId xmlns:a16="http://schemas.microsoft.com/office/drawing/2014/main" id="{E0E40389-72EF-220B-E375-E8391DB59133}"/>
              </a:ext>
            </a:extLst>
          </p:cNvPr>
          <p:cNvGrpSpPr/>
          <p:nvPr/>
        </p:nvGrpSpPr>
        <p:grpSpPr>
          <a:xfrm>
            <a:off x="9926885" y="478275"/>
            <a:ext cx="1814250" cy="5028647"/>
            <a:chOff x="0" y="0"/>
            <a:chExt cx="1575640" cy="1543938"/>
          </a:xfrm>
        </p:grpSpPr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B2A7D89A-4B0C-DC42-13AD-1FEE4076321E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1" name="TextBox 16">
              <a:extLst>
                <a:ext uri="{FF2B5EF4-FFF2-40B4-BE49-F238E27FC236}">
                  <a16:creationId xmlns:a16="http://schemas.microsoft.com/office/drawing/2014/main" id="{97403618-CE9F-1937-5211-5219805D7A21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2" name="Group 14">
            <a:extLst>
              <a:ext uri="{FF2B5EF4-FFF2-40B4-BE49-F238E27FC236}">
                <a16:creationId xmlns:a16="http://schemas.microsoft.com/office/drawing/2014/main" id="{3FCAD10E-826F-1244-4C21-9FC8C61E8525}"/>
              </a:ext>
            </a:extLst>
          </p:cNvPr>
          <p:cNvGrpSpPr/>
          <p:nvPr/>
        </p:nvGrpSpPr>
        <p:grpSpPr>
          <a:xfrm>
            <a:off x="8970510" y="7698161"/>
            <a:ext cx="5665946" cy="1468152"/>
            <a:chOff x="0" y="0"/>
            <a:chExt cx="1575640" cy="1543938"/>
          </a:xfrm>
        </p:grpSpPr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id="{32425994-2DFA-BFF5-B300-BA78C8D4A5B2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4" name="TextBox 16">
              <a:extLst>
                <a:ext uri="{FF2B5EF4-FFF2-40B4-BE49-F238E27FC236}">
                  <a16:creationId xmlns:a16="http://schemas.microsoft.com/office/drawing/2014/main" id="{150A50E7-6A3E-9320-7C19-075C7EB36BA3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55" name="Freeform 17">
            <a:extLst>
              <a:ext uri="{FF2B5EF4-FFF2-40B4-BE49-F238E27FC236}">
                <a16:creationId xmlns:a16="http://schemas.microsoft.com/office/drawing/2014/main" id="{4650EF35-6720-7703-E156-6948CD466706}"/>
              </a:ext>
            </a:extLst>
          </p:cNvPr>
          <p:cNvSpPr/>
          <p:nvPr/>
        </p:nvSpPr>
        <p:spPr>
          <a:xfrm>
            <a:off x="10225127" y="620586"/>
            <a:ext cx="1079072" cy="1054836"/>
          </a:xfrm>
          <a:custGeom>
            <a:avLst/>
            <a:gdLst/>
            <a:ahLst/>
            <a:cxnLst/>
            <a:rect l="l" t="t" r="r" b="b"/>
            <a:pathLst>
              <a:path w="2215715" h="2269619">
                <a:moveTo>
                  <a:pt x="0" y="0"/>
                </a:moveTo>
                <a:lnTo>
                  <a:pt x="2215715" y="0"/>
                </a:lnTo>
                <a:lnTo>
                  <a:pt x="2215715" y="2269619"/>
                </a:lnTo>
                <a:lnTo>
                  <a:pt x="0" y="2269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6" name="Freeform 17">
            <a:extLst>
              <a:ext uri="{FF2B5EF4-FFF2-40B4-BE49-F238E27FC236}">
                <a16:creationId xmlns:a16="http://schemas.microsoft.com/office/drawing/2014/main" id="{0F2DC03E-ACA1-01F2-6B74-1419A51016DD}"/>
              </a:ext>
            </a:extLst>
          </p:cNvPr>
          <p:cNvSpPr/>
          <p:nvPr/>
        </p:nvSpPr>
        <p:spPr>
          <a:xfrm>
            <a:off x="10225127" y="1805156"/>
            <a:ext cx="1079072" cy="1054836"/>
          </a:xfrm>
          <a:custGeom>
            <a:avLst/>
            <a:gdLst/>
            <a:ahLst/>
            <a:cxnLst/>
            <a:rect l="l" t="t" r="r" b="b"/>
            <a:pathLst>
              <a:path w="2215715" h="2269619">
                <a:moveTo>
                  <a:pt x="0" y="0"/>
                </a:moveTo>
                <a:lnTo>
                  <a:pt x="2215715" y="0"/>
                </a:lnTo>
                <a:lnTo>
                  <a:pt x="2215715" y="2269619"/>
                </a:lnTo>
                <a:lnTo>
                  <a:pt x="0" y="2269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7" name="Freeform 17">
            <a:extLst>
              <a:ext uri="{FF2B5EF4-FFF2-40B4-BE49-F238E27FC236}">
                <a16:creationId xmlns:a16="http://schemas.microsoft.com/office/drawing/2014/main" id="{54CEC8AA-F72F-B1D5-FA98-27D7B4E05535}"/>
              </a:ext>
            </a:extLst>
          </p:cNvPr>
          <p:cNvSpPr/>
          <p:nvPr/>
        </p:nvSpPr>
        <p:spPr>
          <a:xfrm>
            <a:off x="10196146" y="3034343"/>
            <a:ext cx="1079072" cy="1054836"/>
          </a:xfrm>
          <a:custGeom>
            <a:avLst/>
            <a:gdLst/>
            <a:ahLst/>
            <a:cxnLst/>
            <a:rect l="l" t="t" r="r" b="b"/>
            <a:pathLst>
              <a:path w="2215715" h="2269619">
                <a:moveTo>
                  <a:pt x="0" y="0"/>
                </a:moveTo>
                <a:lnTo>
                  <a:pt x="2215715" y="0"/>
                </a:lnTo>
                <a:lnTo>
                  <a:pt x="2215715" y="2269619"/>
                </a:lnTo>
                <a:lnTo>
                  <a:pt x="0" y="2269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8" name="Freeform 17">
            <a:extLst>
              <a:ext uri="{FF2B5EF4-FFF2-40B4-BE49-F238E27FC236}">
                <a16:creationId xmlns:a16="http://schemas.microsoft.com/office/drawing/2014/main" id="{EE37B59E-F8D2-DCF3-C15F-13DCE725D5D3}"/>
              </a:ext>
            </a:extLst>
          </p:cNvPr>
          <p:cNvSpPr/>
          <p:nvPr/>
        </p:nvSpPr>
        <p:spPr>
          <a:xfrm>
            <a:off x="10225127" y="4185004"/>
            <a:ext cx="1079072" cy="1054836"/>
          </a:xfrm>
          <a:custGeom>
            <a:avLst/>
            <a:gdLst/>
            <a:ahLst/>
            <a:cxnLst/>
            <a:rect l="l" t="t" r="r" b="b"/>
            <a:pathLst>
              <a:path w="2215715" h="2269619">
                <a:moveTo>
                  <a:pt x="0" y="0"/>
                </a:moveTo>
                <a:lnTo>
                  <a:pt x="2215715" y="0"/>
                </a:lnTo>
                <a:lnTo>
                  <a:pt x="2215715" y="2269619"/>
                </a:lnTo>
                <a:lnTo>
                  <a:pt x="0" y="2269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24" name="Freeform 35">
            <a:extLst>
              <a:ext uri="{FF2B5EF4-FFF2-40B4-BE49-F238E27FC236}">
                <a16:creationId xmlns:a16="http://schemas.microsoft.com/office/drawing/2014/main" id="{45E9EDE4-C599-E237-C640-879AEFA3A60F}"/>
              </a:ext>
            </a:extLst>
          </p:cNvPr>
          <p:cNvSpPr/>
          <p:nvPr/>
        </p:nvSpPr>
        <p:spPr>
          <a:xfrm>
            <a:off x="9264475" y="7952293"/>
            <a:ext cx="1159119" cy="993450"/>
          </a:xfrm>
          <a:custGeom>
            <a:avLst/>
            <a:gdLst/>
            <a:ahLst/>
            <a:cxnLst/>
            <a:rect l="l" t="t" r="r" b="b"/>
            <a:pathLst>
              <a:path w="2301928" h="2149425">
                <a:moveTo>
                  <a:pt x="0" y="0"/>
                </a:moveTo>
                <a:lnTo>
                  <a:pt x="2301927" y="0"/>
                </a:lnTo>
                <a:lnTo>
                  <a:pt x="2301927" y="2149425"/>
                </a:lnTo>
                <a:lnTo>
                  <a:pt x="0" y="21494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39" name="Group 45">
            <a:extLst>
              <a:ext uri="{FF2B5EF4-FFF2-40B4-BE49-F238E27FC236}">
                <a16:creationId xmlns:a16="http://schemas.microsoft.com/office/drawing/2014/main" id="{1058F772-4C07-FF9F-184D-F262BD40F045}"/>
              </a:ext>
            </a:extLst>
          </p:cNvPr>
          <p:cNvGrpSpPr/>
          <p:nvPr/>
        </p:nvGrpSpPr>
        <p:grpSpPr>
          <a:xfrm>
            <a:off x="5678942" y="7793653"/>
            <a:ext cx="3154948" cy="1281662"/>
            <a:chOff x="0" y="-28575"/>
            <a:chExt cx="1545151" cy="511451"/>
          </a:xfrm>
        </p:grpSpPr>
        <p:sp>
          <p:nvSpPr>
            <p:cNvPr id="1040" name="Freeform 46">
              <a:extLst>
                <a:ext uri="{FF2B5EF4-FFF2-40B4-BE49-F238E27FC236}">
                  <a16:creationId xmlns:a16="http://schemas.microsoft.com/office/drawing/2014/main" id="{3701ED4C-EC08-1D85-B50F-20D6322368F9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041" name="TextBox 47">
              <a:extLst>
                <a:ext uri="{FF2B5EF4-FFF2-40B4-BE49-F238E27FC236}">
                  <a16:creationId xmlns:a16="http://schemas.microsoft.com/office/drawing/2014/main" id="{314805D5-458C-623B-07C2-AFEF7C50F772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2.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답변 전달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,</a:t>
              </a:r>
            </a:p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LLM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투표결과 반환 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1042" name="AutoShape 21">
            <a:extLst>
              <a:ext uri="{FF2B5EF4-FFF2-40B4-BE49-F238E27FC236}">
                <a16:creationId xmlns:a16="http://schemas.microsoft.com/office/drawing/2014/main" id="{A1F360D2-DB66-E910-4F34-4B56F7AFD6C6}"/>
              </a:ext>
            </a:extLst>
          </p:cNvPr>
          <p:cNvSpPr/>
          <p:nvPr/>
        </p:nvSpPr>
        <p:spPr>
          <a:xfrm>
            <a:off x="6234266" y="6000460"/>
            <a:ext cx="7634133" cy="600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44" name="Group 30">
            <a:extLst>
              <a:ext uri="{FF2B5EF4-FFF2-40B4-BE49-F238E27FC236}">
                <a16:creationId xmlns:a16="http://schemas.microsoft.com/office/drawing/2014/main" id="{8335AB3F-5084-7F01-1164-A3E3CF06853C}"/>
              </a:ext>
            </a:extLst>
          </p:cNvPr>
          <p:cNvGrpSpPr/>
          <p:nvPr/>
        </p:nvGrpSpPr>
        <p:grpSpPr>
          <a:xfrm>
            <a:off x="13924114" y="3606544"/>
            <a:ext cx="3563523" cy="3606157"/>
            <a:chOff x="0" y="0"/>
            <a:chExt cx="1402868" cy="1487155"/>
          </a:xfrm>
        </p:grpSpPr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4CDDC7A-6257-3925-2030-0310593DE46F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6" name="TextBox 32">
              <a:extLst>
                <a:ext uri="{FF2B5EF4-FFF2-40B4-BE49-F238E27FC236}">
                  <a16:creationId xmlns:a16="http://schemas.microsoft.com/office/drawing/2014/main" id="{E3358698-A197-005B-BE89-9AD4EC9B05A8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47" name="TextBox 37">
            <a:extLst>
              <a:ext uri="{FF2B5EF4-FFF2-40B4-BE49-F238E27FC236}">
                <a16:creationId xmlns:a16="http://schemas.microsoft.com/office/drawing/2014/main" id="{CD0B98E3-CDC0-EF3D-1330-866D530FCBE3}"/>
              </a:ext>
            </a:extLst>
          </p:cNvPr>
          <p:cNvSpPr txBox="1"/>
          <p:nvPr/>
        </p:nvSpPr>
        <p:spPr>
          <a:xfrm>
            <a:off x="14260036" y="6606490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대화상대 수신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1049" name="그림 1048">
            <a:extLst>
              <a:ext uri="{FF2B5EF4-FFF2-40B4-BE49-F238E27FC236}">
                <a16:creationId xmlns:a16="http://schemas.microsoft.com/office/drawing/2014/main" id="{C806A42F-F63E-79F3-4851-2A8E0B8188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76759" y="3808381"/>
            <a:ext cx="3130700" cy="2798109"/>
          </a:xfrm>
          <a:prstGeom prst="rect">
            <a:avLst/>
          </a:prstGeom>
        </p:spPr>
      </p:pic>
      <p:pic>
        <p:nvPicPr>
          <p:cNvPr id="1050" name="Picture 20" descr="레드 하트 플랫 아이콘 사랑의 상징 벡터 일러스트 레이 션 하트 모양에 대한 스톡 벡터 아트 및 기타 이미지 - 하트 모양, 아이콘,  벡터 - iStock">
            <a:extLst>
              <a:ext uri="{FF2B5EF4-FFF2-40B4-BE49-F238E27FC236}">
                <a16:creationId xmlns:a16="http://schemas.microsoft.com/office/drawing/2014/main" id="{70E9890C-0C3D-E2AC-A1CD-0AD45944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485" y="5167424"/>
            <a:ext cx="272468" cy="2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45">
            <a:extLst>
              <a:ext uri="{FF2B5EF4-FFF2-40B4-BE49-F238E27FC236}">
                <a16:creationId xmlns:a16="http://schemas.microsoft.com/office/drawing/2014/main" id="{AF49220A-CE86-5EE3-ABDB-F2654BEB966F}"/>
              </a:ext>
            </a:extLst>
          </p:cNvPr>
          <p:cNvGrpSpPr/>
          <p:nvPr/>
        </p:nvGrpSpPr>
        <p:grpSpPr>
          <a:xfrm>
            <a:off x="8896394" y="6042690"/>
            <a:ext cx="2844741" cy="886797"/>
            <a:chOff x="0" y="-28575"/>
            <a:chExt cx="1545151" cy="511451"/>
          </a:xfrm>
        </p:grpSpPr>
        <p:sp>
          <p:nvSpPr>
            <p:cNvPr id="1052" name="Freeform 46">
              <a:extLst>
                <a:ext uri="{FF2B5EF4-FFF2-40B4-BE49-F238E27FC236}">
                  <a16:creationId xmlns:a16="http://schemas.microsoft.com/office/drawing/2014/main" id="{3F332F72-95C5-A064-520F-776853851E3E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053" name="TextBox 47">
              <a:extLst>
                <a:ext uri="{FF2B5EF4-FFF2-40B4-BE49-F238E27FC236}">
                  <a16:creationId xmlns:a16="http://schemas.microsoft.com/office/drawing/2014/main" id="{5AE06431-F5CD-30D1-8F02-F59311A56F25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3.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순화언어 전달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1054" name="Freeform 35">
            <a:extLst>
              <a:ext uri="{FF2B5EF4-FFF2-40B4-BE49-F238E27FC236}">
                <a16:creationId xmlns:a16="http://schemas.microsoft.com/office/drawing/2014/main" id="{9489F194-96A5-8806-42B7-854012C1002A}"/>
              </a:ext>
            </a:extLst>
          </p:cNvPr>
          <p:cNvSpPr/>
          <p:nvPr/>
        </p:nvSpPr>
        <p:spPr>
          <a:xfrm>
            <a:off x="10645080" y="7935512"/>
            <a:ext cx="1159119" cy="993450"/>
          </a:xfrm>
          <a:custGeom>
            <a:avLst/>
            <a:gdLst/>
            <a:ahLst/>
            <a:cxnLst/>
            <a:rect l="l" t="t" r="r" b="b"/>
            <a:pathLst>
              <a:path w="2301928" h="2149425">
                <a:moveTo>
                  <a:pt x="0" y="0"/>
                </a:moveTo>
                <a:lnTo>
                  <a:pt x="2301927" y="0"/>
                </a:lnTo>
                <a:lnTo>
                  <a:pt x="2301927" y="2149425"/>
                </a:lnTo>
                <a:lnTo>
                  <a:pt x="0" y="21494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55" name="Freeform 35">
            <a:extLst>
              <a:ext uri="{FF2B5EF4-FFF2-40B4-BE49-F238E27FC236}">
                <a16:creationId xmlns:a16="http://schemas.microsoft.com/office/drawing/2014/main" id="{EF1956AE-8440-1A23-296C-CD90E23FED2F}"/>
              </a:ext>
            </a:extLst>
          </p:cNvPr>
          <p:cNvSpPr/>
          <p:nvPr/>
        </p:nvSpPr>
        <p:spPr>
          <a:xfrm>
            <a:off x="12108502" y="7907730"/>
            <a:ext cx="1159119" cy="993450"/>
          </a:xfrm>
          <a:custGeom>
            <a:avLst/>
            <a:gdLst/>
            <a:ahLst/>
            <a:cxnLst/>
            <a:rect l="l" t="t" r="r" b="b"/>
            <a:pathLst>
              <a:path w="2301928" h="2149425">
                <a:moveTo>
                  <a:pt x="0" y="0"/>
                </a:moveTo>
                <a:lnTo>
                  <a:pt x="2301927" y="0"/>
                </a:lnTo>
                <a:lnTo>
                  <a:pt x="2301927" y="2149425"/>
                </a:lnTo>
                <a:lnTo>
                  <a:pt x="0" y="21494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56" name="Freeform 35">
            <a:extLst>
              <a:ext uri="{FF2B5EF4-FFF2-40B4-BE49-F238E27FC236}">
                <a16:creationId xmlns:a16="http://schemas.microsoft.com/office/drawing/2014/main" id="{1445AFB0-FBBB-5741-A7BA-548C3FA89B24}"/>
              </a:ext>
            </a:extLst>
          </p:cNvPr>
          <p:cNvSpPr/>
          <p:nvPr/>
        </p:nvSpPr>
        <p:spPr>
          <a:xfrm>
            <a:off x="13381534" y="7907412"/>
            <a:ext cx="1159119" cy="993450"/>
          </a:xfrm>
          <a:custGeom>
            <a:avLst/>
            <a:gdLst/>
            <a:ahLst/>
            <a:cxnLst/>
            <a:rect l="l" t="t" r="r" b="b"/>
            <a:pathLst>
              <a:path w="2301928" h="2149425">
                <a:moveTo>
                  <a:pt x="0" y="0"/>
                </a:moveTo>
                <a:lnTo>
                  <a:pt x="2301927" y="0"/>
                </a:lnTo>
                <a:lnTo>
                  <a:pt x="2301927" y="2149425"/>
                </a:lnTo>
                <a:lnTo>
                  <a:pt x="0" y="21494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487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25072" y="1141371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5" y="0"/>
                </a:lnTo>
                <a:lnTo>
                  <a:pt x="2478305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47047" y="1123375"/>
            <a:ext cx="11236705" cy="7895592"/>
            <a:chOff x="0" y="-38100"/>
            <a:chExt cx="2959461" cy="20794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9461" cy="2041397"/>
            </a:xfrm>
            <a:custGeom>
              <a:avLst/>
              <a:gdLst/>
              <a:ahLst/>
              <a:cxnLst/>
              <a:rect l="l" t="t" r="r" b="b"/>
              <a:pathLst>
                <a:path w="2959461" h="2041397">
                  <a:moveTo>
                    <a:pt x="35138" y="0"/>
                  </a:moveTo>
                  <a:lnTo>
                    <a:pt x="2924323" y="0"/>
                  </a:lnTo>
                  <a:cubicBezTo>
                    <a:pt x="2933642" y="0"/>
                    <a:pt x="2942580" y="3702"/>
                    <a:pt x="2949169" y="10292"/>
                  </a:cubicBezTo>
                  <a:cubicBezTo>
                    <a:pt x="2955759" y="16881"/>
                    <a:pt x="2959461" y="25819"/>
                    <a:pt x="2959461" y="35138"/>
                  </a:cubicBezTo>
                  <a:lnTo>
                    <a:pt x="2959461" y="2006258"/>
                  </a:lnTo>
                  <a:cubicBezTo>
                    <a:pt x="2959461" y="2015578"/>
                    <a:pt x="2955759" y="2024515"/>
                    <a:pt x="2949169" y="2031105"/>
                  </a:cubicBezTo>
                  <a:cubicBezTo>
                    <a:pt x="2942580" y="2037694"/>
                    <a:pt x="2933642" y="2041397"/>
                    <a:pt x="2924323" y="2041397"/>
                  </a:cubicBezTo>
                  <a:lnTo>
                    <a:pt x="35138" y="2041397"/>
                  </a:lnTo>
                  <a:cubicBezTo>
                    <a:pt x="25819" y="2041397"/>
                    <a:pt x="16881" y="2037694"/>
                    <a:pt x="10292" y="2031105"/>
                  </a:cubicBezTo>
                  <a:cubicBezTo>
                    <a:pt x="3702" y="2024515"/>
                    <a:pt x="0" y="2015578"/>
                    <a:pt x="0" y="2006258"/>
                  </a:cubicBezTo>
                  <a:lnTo>
                    <a:pt x="0" y="35138"/>
                  </a:lnTo>
                  <a:cubicBezTo>
                    <a:pt x="0" y="25819"/>
                    <a:pt x="3702" y="16881"/>
                    <a:pt x="10292" y="10292"/>
                  </a:cubicBezTo>
                  <a:cubicBezTo>
                    <a:pt x="16881" y="3702"/>
                    <a:pt x="25819" y="0"/>
                    <a:pt x="351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59461" cy="2079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23162" y="345102"/>
            <a:ext cx="901923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</a:pPr>
            <a:r>
              <a:rPr lang="en-US" altLang="ko-KR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Demo Page </a:t>
            </a:r>
            <a:r>
              <a:rPr lang="ko-KR" altLang="en-US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테스트</a:t>
            </a:r>
            <a:endParaRPr lang="en-US" altLang="ko-KR" sz="6000" spc="-56" dirty="0">
              <a:solidFill>
                <a:schemeClr val="bg1"/>
              </a:solidFill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888612" y="4244432"/>
            <a:ext cx="3151224" cy="1653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414"/>
              </a:lnSpc>
            </a:pPr>
            <a:r>
              <a:rPr lang="en-US" altLang="ko-KR" sz="3044" dirty="0" err="1">
                <a:solidFill>
                  <a:schemeClr val="bg1"/>
                </a:solidFill>
                <a:latin typeface="Source Han Sans KR Medium"/>
                <a:ea typeface="Source Han Sans KR Medium"/>
              </a:rPr>
              <a:t>url</a:t>
            </a:r>
            <a:r>
              <a:rPr lang="en-US" altLang="ko-KR" sz="3044" dirty="0">
                <a:solidFill>
                  <a:schemeClr val="bg1"/>
                </a:solidFill>
                <a:latin typeface="Source Han Sans KR Medium"/>
                <a:ea typeface="Source Han Sans KR Medium"/>
              </a:rPr>
              <a:t> : https://hanghae-psi.vercel.app/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8B4471-0FBD-4B30-516E-8F659CDB1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304" y="1440533"/>
            <a:ext cx="8831874" cy="73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">
            <a:extLst>
              <a:ext uri="{FF2B5EF4-FFF2-40B4-BE49-F238E27FC236}">
                <a16:creationId xmlns:a16="http://schemas.microsoft.com/office/drawing/2014/main" id="{F25120A9-CEBD-5151-3694-C8C1493AB358}"/>
              </a:ext>
            </a:extLst>
          </p:cNvPr>
          <p:cNvGrpSpPr/>
          <p:nvPr/>
        </p:nvGrpSpPr>
        <p:grpSpPr>
          <a:xfrm>
            <a:off x="-1368764" y="-1213069"/>
            <a:ext cx="3635769" cy="3635769"/>
            <a:chOff x="0" y="0"/>
            <a:chExt cx="812800" cy="812800"/>
          </a:xfrm>
        </p:grpSpPr>
        <p:sp>
          <p:nvSpPr>
            <p:cNvPr id="83" name="Freeform 3">
              <a:extLst>
                <a:ext uri="{FF2B5EF4-FFF2-40B4-BE49-F238E27FC236}">
                  <a16:creationId xmlns:a16="http://schemas.microsoft.com/office/drawing/2014/main" id="{EA24C833-CBAA-0638-25E9-90C701F125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84" name="TextBox 4">
              <a:extLst>
                <a:ext uri="{FF2B5EF4-FFF2-40B4-BE49-F238E27FC236}">
                  <a16:creationId xmlns:a16="http://schemas.microsoft.com/office/drawing/2014/main" id="{C56C649B-3ABD-C67A-9743-ED7B3C06353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5" name="Group 5">
            <a:extLst>
              <a:ext uri="{FF2B5EF4-FFF2-40B4-BE49-F238E27FC236}">
                <a16:creationId xmlns:a16="http://schemas.microsoft.com/office/drawing/2014/main" id="{8613E54F-7204-12DA-E966-6846F7328F8F}"/>
              </a:ext>
            </a:extLst>
          </p:cNvPr>
          <p:cNvGrpSpPr/>
          <p:nvPr/>
        </p:nvGrpSpPr>
        <p:grpSpPr>
          <a:xfrm>
            <a:off x="14636456" y="8530615"/>
            <a:ext cx="3146130" cy="3146130"/>
            <a:chOff x="0" y="0"/>
            <a:chExt cx="812800" cy="812800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A44BEAFD-2EA4-1CF6-3F6C-BF9C236721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7" name="TextBox 7">
              <a:extLst>
                <a:ext uri="{FF2B5EF4-FFF2-40B4-BE49-F238E27FC236}">
                  <a16:creationId xmlns:a16="http://schemas.microsoft.com/office/drawing/2014/main" id="{88B06A4E-F058-6D77-B2FF-EE1AEAFE99C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88" name="Group 8">
            <a:extLst>
              <a:ext uri="{FF2B5EF4-FFF2-40B4-BE49-F238E27FC236}">
                <a16:creationId xmlns:a16="http://schemas.microsoft.com/office/drawing/2014/main" id="{60CA2A03-3556-A0F4-5077-FD5BE0F3EBCE}"/>
              </a:ext>
            </a:extLst>
          </p:cNvPr>
          <p:cNvGrpSpPr/>
          <p:nvPr/>
        </p:nvGrpSpPr>
        <p:grpSpPr>
          <a:xfrm>
            <a:off x="16447646" y="7429611"/>
            <a:ext cx="4954361" cy="4954361"/>
            <a:chOff x="0" y="0"/>
            <a:chExt cx="812800" cy="812800"/>
          </a:xfrm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D722F65E-CC5D-6630-60E8-72C9C7D0B0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0" name="TextBox 10">
              <a:extLst>
                <a:ext uri="{FF2B5EF4-FFF2-40B4-BE49-F238E27FC236}">
                  <a16:creationId xmlns:a16="http://schemas.microsoft.com/office/drawing/2014/main" id="{A349754D-E372-23AD-48B7-496AE0F53AE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1" name="Group 11">
            <a:extLst>
              <a:ext uri="{FF2B5EF4-FFF2-40B4-BE49-F238E27FC236}">
                <a16:creationId xmlns:a16="http://schemas.microsoft.com/office/drawing/2014/main" id="{D5038B39-FA41-AEDA-CF04-052B96426E27}"/>
              </a:ext>
            </a:extLst>
          </p:cNvPr>
          <p:cNvGrpSpPr/>
          <p:nvPr/>
        </p:nvGrpSpPr>
        <p:grpSpPr>
          <a:xfrm>
            <a:off x="580050" y="2028308"/>
            <a:ext cx="897299" cy="897299"/>
            <a:chOff x="0" y="0"/>
            <a:chExt cx="812800" cy="812800"/>
          </a:xfrm>
        </p:grpSpPr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CF15479-5CE5-314E-129C-E0E50D041C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3" name="TextBox 13">
              <a:extLst>
                <a:ext uri="{FF2B5EF4-FFF2-40B4-BE49-F238E27FC236}">
                  <a16:creationId xmlns:a16="http://schemas.microsoft.com/office/drawing/2014/main" id="{C1702877-5399-F6B6-816D-002541A452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4" name="Group 14">
            <a:extLst>
              <a:ext uri="{FF2B5EF4-FFF2-40B4-BE49-F238E27FC236}">
                <a16:creationId xmlns:a16="http://schemas.microsoft.com/office/drawing/2014/main" id="{A3C255F1-1FC4-7BA0-B6D3-2636E55BC946}"/>
              </a:ext>
            </a:extLst>
          </p:cNvPr>
          <p:cNvGrpSpPr/>
          <p:nvPr/>
        </p:nvGrpSpPr>
        <p:grpSpPr>
          <a:xfrm>
            <a:off x="5483711" y="2129923"/>
            <a:ext cx="2506153" cy="3116090"/>
            <a:chOff x="0" y="0"/>
            <a:chExt cx="1575640" cy="1543938"/>
          </a:xfrm>
        </p:grpSpPr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0C84C8E5-D9CB-67F0-682E-91C04DE634AD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6" name="TextBox 16">
              <a:extLst>
                <a:ext uri="{FF2B5EF4-FFF2-40B4-BE49-F238E27FC236}">
                  <a16:creationId xmlns:a16="http://schemas.microsoft.com/office/drawing/2014/main" id="{431069F1-A0B8-62CD-E0F1-1C82EEB67FB5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4" name="TextBox 24">
            <a:extLst>
              <a:ext uri="{FF2B5EF4-FFF2-40B4-BE49-F238E27FC236}">
                <a16:creationId xmlns:a16="http://schemas.microsoft.com/office/drawing/2014/main" id="{E6D08F79-8880-8692-00A5-671128E0901D}"/>
              </a:ext>
            </a:extLst>
          </p:cNvPr>
          <p:cNvSpPr txBox="1"/>
          <p:nvPr/>
        </p:nvSpPr>
        <p:spPr>
          <a:xfrm>
            <a:off x="11903085" y="3116629"/>
            <a:ext cx="3872040" cy="299199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grpSp>
        <p:nvGrpSpPr>
          <p:cNvPr id="110" name="Group 30">
            <a:extLst>
              <a:ext uri="{FF2B5EF4-FFF2-40B4-BE49-F238E27FC236}">
                <a16:creationId xmlns:a16="http://schemas.microsoft.com/office/drawing/2014/main" id="{0296AC79-82F8-D81A-7867-1DAD8B075070}"/>
              </a:ext>
            </a:extLst>
          </p:cNvPr>
          <p:cNvGrpSpPr/>
          <p:nvPr/>
        </p:nvGrpSpPr>
        <p:grpSpPr>
          <a:xfrm>
            <a:off x="600902" y="7618528"/>
            <a:ext cx="2506153" cy="2532719"/>
            <a:chOff x="0" y="0"/>
            <a:chExt cx="1402868" cy="1487155"/>
          </a:xfrm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E7540812-B4C7-80DB-B5EF-D9B5A1670D20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2" name="TextBox 32">
              <a:extLst>
                <a:ext uri="{FF2B5EF4-FFF2-40B4-BE49-F238E27FC236}">
                  <a16:creationId xmlns:a16="http://schemas.microsoft.com/office/drawing/2014/main" id="{E6F6FCA6-878B-F986-B08E-E0D79710DDE1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3" name="AutoShape 33">
            <a:extLst>
              <a:ext uri="{FF2B5EF4-FFF2-40B4-BE49-F238E27FC236}">
                <a16:creationId xmlns:a16="http://schemas.microsoft.com/office/drawing/2014/main" id="{3A34ACE3-8027-6E36-FCB4-B2DB8DDEAC09}"/>
              </a:ext>
            </a:extLst>
          </p:cNvPr>
          <p:cNvSpPr/>
          <p:nvPr/>
        </p:nvSpPr>
        <p:spPr>
          <a:xfrm flipV="1">
            <a:off x="3107055" y="6915052"/>
            <a:ext cx="1905491" cy="1773005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6" name="TextBox 36">
            <a:extLst>
              <a:ext uri="{FF2B5EF4-FFF2-40B4-BE49-F238E27FC236}">
                <a16:creationId xmlns:a16="http://schemas.microsoft.com/office/drawing/2014/main" id="{56B2660A-7E57-6E5D-FFE3-B12C3A1C022F}"/>
              </a:ext>
            </a:extLst>
          </p:cNvPr>
          <p:cNvSpPr txBox="1"/>
          <p:nvPr/>
        </p:nvSpPr>
        <p:spPr>
          <a:xfrm>
            <a:off x="2525820" y="385478"/>
            <a:ext cx="8911619" cy="101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6"/>
              </a:lnSpc>
            </a:pPr>
            <a:r>
              <a:rPr lang="ko-KR" altLang="en-US" sz="5890" dirty="0" err="1">
                <a:solidFill>
                  <a:srgbClr val="FFFFFF"/>
                </a:solidFill>
                <a:ea typeface="210 네버랜드"/>
              </a:rPr>
              <a:t>슬랙</a:t>
            </a:r>
            <a:r>
              <a:rPr lang="ko-KR" altLang="en-US" sz="5890" dirty="0">
                <a:solidFill>
                  <a:srgbClr val="FFFFFF"/>
                </a:solidFill>
                <a:ea typeface="210 네버랜드"/>
              </a:rPr>
              <a:t> </a:t>
            </a:r>
            <a:r>
              <a:rPr lang="en-US" sz="5890" dirty="0" err="1">
                <a:solidFill>
                  <a:srgbClr val="FFFFFF"/>
                </a:solidFill>
                <a:ea typeface="210 네버랜드"/>
              </a:rPr>
              <a:t>프로세스</a:t>
            </a:r>
            <a:endParaRPr lang="en-US" sz="5890" dirty="0">
              <a:solidFill>
                <a:srgbClr val="FFFFFF"/>
              </a:solidFill>
              <a:ea typeface="210 네버랜드"/>
            </a:endParaRPr>
          </a:p>
        </p:txBody>
      </p:sp>
      <p:sp>
        <p:nvSpPr>
          <p:cNvPr id="117" name="TextBox 37">
            <a:extLst>
              <a:ext uri="{FF2B5EF4-FFF2-40B4-BE49-F238E27FC236}">
                <a16:creationId xmlns:a16="http://schemas.microsoft.com/office/drawing/2014/main" id="{6B664BAF-8FD2-C395-0324-49CC8D43B7D4}"/>
              </a:ext>
            </a:extLst>
          </p:cNvPr>
          <p:cNvSpPr txBox="1"/>
          <p:nvPr/>
        </p:nvSpPr>
        <p:spPr>
          <a:xfrm>
            <a:off x="5742379" y="4243113"/>
            <a:ext cx="2012301" cy="86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언어 독성 제거 프로그램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47A120E9-5330-05A8-A55F-396D1800C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6" y="7282660"/>
            <a:ext cx="2798109" cy="2798109"/>
          </a:xfrm>
          <a:prstGeom prst="rect">
            <a:avLst/>
          </a:prstGeom>
        </p:spPr>
      </p:pic>
      <p:sp>
        <p:nvSpPr>
          <p:cNvPr id="131" name="TextBox 37">
            <a:extLst>
              <a:ext uri="{FF2B5EF4-FFF2-40B4-BE49-F238E27FC236}">
                <a16:creationId xmlns:a16="http://schemas.microsoft.com/office/drawing/2014/main" id="{55F1E688-CE1D-2639-7D1A-7168CB0ABCC7}"/>
              </a:ext>
            </a:extLst>
          </p:cNvPr>
          <p:cNvSpPr txBox="1"/>
          <p:nvPr/>
        </p:nvSpPr>
        <p:spPr>
          <a:xfrm>
            <a:off x="395024" y="9524472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사용자 입력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1028" name="Picture 4" descr="프로그램 - 다운로드 무료 아이콘">
            <a:extLst>
              <a:ext uri="{FF2B5EF4-FFF2-40B4-BE49-F238E27FC236}">
                <a16:creationId xmlns:a16="http://schemas.microsoft.com/office/drawing/2014/main" id="{D31418F6-AC32-0FC3-071F-ABE574E3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19" y="2346495"/>
            <a:ext cx="2012300" cy="20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AutoShape 21">
            <a:extLst>
              <a:ext uri="{FF2B5EF4-FFF2-40B4-BE49-F238E27FC236}">
                <a16:creationId xmlns:a16="http://schemas.microsoft.com/office/drawing/2014/main" id="{8DBAB3ED-356F-FF28-3541-371E21D38614}"/>
              </a:ext>
            </a:extLst>
          </p:cNvPr>
          <p:cNvSpPr/>
          <p:nvPr/>
        </p:nvSpPr>
        <p:spPr>
          <a:xfrm flipH="1">
            <a:off x="3505850" y="6650695"/>
            <a:ext cx="1506695" cy="1395178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5" name="Group 45">
            <a:extLst>
              <a:ext uri="{FF2B5EF4-FFF2-40B4-BE49-F238E27FC236}">
                <a16:creationId xmlns:a16="http://schemas.microsoft.com/office/drawing/2014/main" id="{09C249AC-F9E2-F87E-A1BB-11EC2A30E849}"/>
              </a:ext>
            </a:extLst>
          </p:cNvPr>
          <p:cNvGrpSpPr/>
          <p:nvPr/>
        </p:nvGrpSpPr>
        <p:grpSpPr>
          <a:xfrm>
            <a:off x="230159" y="4127943"/>
            <a:ext cx="4140078" cy="2457787"/>
            <a:chOff x="0" y="-28575"/>
            <a:chExt cx="1545151" cy="511451"/>
          </a:xfrm>
        </p:grpSpPr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037BF413-9FBB-7600-A52C-717B9A5C1E19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27" name="TextBox 47">
              <a:extLst>
                <a:ext uri="{FF2B5EF4-FFF2-40B4-BE49-F238E27FC236}">
                  <a16:creationId xmlns:a16="http://schemas.microsoft.com/office/drawing/2014/main" id="{2E0B2F7F-5C48-6ACD-CB26-E107302A5191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1.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사용자가 </a:t>
              </a:r>
              <a:endParaRPr lang="en-US" altLang="ko-KR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‘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언어 독성제거 프로그램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＇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  <a:r>
                <a:rPr lang="en-US" altLang="ko-KR" sz="2499" dirty="0" err="1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ChatBot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을 초대한 방에 대화를 입력한다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.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587E974-8084-D1CC-FD29-3C19A4D10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149" y="5971626"/>
            <a:ext cx="3343275" cy="1371600"/>
          </a:xfrm>
          <a:prstGeom prst="rect">
            <a:avLst/>
          </a:prstGeom>
        </p:spPr>
      </p:pic>
      <p:sp>
        <p:nvSpPr>
          <p:cNvPr id="9" name="AutoShape 33">
            <a:extLst>
              <a:ext uri="{FF2B5EF4-FFF2-40B4-BE49-F238E27FC236}">
                <a16:creationId xmlns:a16="http://schemas.microsoft.com/office/drawing/2014/main" id="{41895969-15CB-5344-582F-F4C408626611}"/>
              </a:ext>
            </a:extLst>
          </p:cNvPr>
          <p:cNvSpPr/>
          <p:nvPr/>
        </p:nvSpPr>
        <p:spPr>
          <a:xfrm flipV="1">
            <a:off x="6703853" y="5321536"/>
            <a:ext cx="0" cy="553078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45">
            <a:extLst>
              <a:ext uri="{FF2B5EF4-FFF2-40B4-BE49-F238E27FC236}">
                <a16:creationId xmlns:a16="http://schemas.microsoft.com/office/drawing/2014/main" id="{50526505-B373-401B-D02C-516EAF642A19}"/>
              </a:ext>
            </a:extLst>
          </p:cNvPr>
          <p:cNvGrpSpPr/>
          <p:nvPr/>
        </p:nvGrpSpPr>
        <p:grpSpPr>
          <a:xfrm>
            <a:off x="4717597" y="7440237"/>
            <a:ext cx="4140078" cy="1237854"/>
            <a:chOff x="0" y="-28575"/>
            <a:chExt cx="1545151" cy="511451"/>
          </a:xfrm>
        </p:grpSpPr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41E7DE5-2C77-1D0F-0718-F81E360FD569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2" name="TextBox 47">
              <a:extLst>
                <a:ext uri="{FF2B5EF4-FFF2-40B4-BE49-F238E27FC236}">
                  <a16:creationId xmlns:a16="http://schemas.microsoft.com/office/drawing/2014/main" id="{698D3FAC-3999-207F-7E49-44CEA9E927AE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2. </a:t>
              </a:r>
              <a:r>
                <a:rPr lang="en-US" altLang="ko-KR" sz="2499" dirty="0" err="1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ChatBot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이 입력한 받은 내용을 프로그램에 전달한다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.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13" name="AutoShape 21">
            <a:extLst>
              <a:ext uri="{FF2B5EF4-FFF2-40B4-BE49-F238E27FC236}">
                <a16:creationId xmlns:a16="http://schemas.microsoft.com/office/drawing/2014/main" id="{4371E334-98BC-61CC-4B08-1A6E98282FED}"/>
              </a:ext>
            </a:extLst>
          </p:cNvPr>
          <p:cNvSpPr/>
          <p:nvPr/>
        </p:nvSpPr>
        <p:spPr>
          <a:xfrm>
            <a:off x="6858000" y="5385237"/>
            <a:ext cx="0" cy="529674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6511A7FA-5742-F102-CA21-8E48A5C83770}"/>
              </a:ext>
            </a:extLst>
          </p:cNvPr>
          <p:cNvGrpSpPr/>
          <p:nvPr/>
        </p:nvGrpSpPr>
        <p:grpSpPr>
          <a:xfrm>
            <a:off x="14431281" y="3224917"/>
            <a:ext cx="2764145" cy="2826547"/>
            <a:chOff x="0" y="0"/>
            <a:chExt cx="1402868" cy="1487155"/>
          </a:xfrm>
        </p:grpSpPr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A296164D-2CFB-05D2-485B-CB4C0AC9CFB3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32">
              <a:extLst>
                <a:ext uri="{FF2B5EF4-FFF2-40B4-BE49-F238E27FC236}">
                  <a16:creationId xmlns:a16="http://schemas.microsoft.com/office/drawing/2014/main" id="{53ABFF76-5B25-0623-DC1C-FCDD40E58C4D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7" name="TextBox 37">
            <a:extLst>
              <a:ext uri="{FF2B5EF4-FFF2-40B4-BE49-F238E27FC236}">
                <a16:creationId xmlns:a16="http://schemas.microsoft.com/office/drawing/2014/main" id="{09289D71-E70C-41E3-025E-BA6DD8454A7C}"/>
              </a:ext>
            </a:extLst>
          </p:cNvPr>
          <p:cNvSpPr txBox="1"/>
          <p:nvPr/>
        </p:nvSpPr>
        <p:spPr>
          <a:xfrm>
            <a:off x="14431281" y="5321537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대화상대 수신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D45EBAF-AB1C-13F5-E78C-FA884D01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6734" y="3217535"/>
            <a:ext cx="2248923" cy="2010008"/>
          </a:xfrm>
          <a:prstGeom prst="rect">
            <a:avLst/>
          </a:prstGeom>
        </p:spPr>
      </p:pic>
      <p:pic>
        <p:nvPicPr>
          <p:cNvPr id="29" name="Picture 20" descr="레드 하트 플랫 아이콘 사랑의 상징 벡터 일러스트 레이 션 하트 모양에 대한 스톡 벡터 아트 및 기타 이미지 - 하트 모양, 아이콘,  벡터 - iStock">
            <a:extLst>
              <a:ext uri="{FF2B5EF4-FFF2-40B4-BE49-F238E27FC236}">
                <a16:creationId xmlns:a16="http://schemas.microsoft.com/office/drawing/2014/main" id="{6DD0FE1D-449E-4E72-0A9A-E1CD88B60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934" y="4190329"/>
            <a:ext cx="227411" cy="2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30">
            <a:extLst>
              <a:ext uri="{FF2B5EF4-FFF2-40B4-BE49-F238E27FC236}">
                <a16:creationId xmlns:a16="http://schemas.microsoft.com/office/drawing/2014/main" id="{2CDE5CEF-518F-965E-BAC8-8533E1FE44A2}"/>
              </a:ext>
            </a:extLst>
          </p:cNvPr>
          <p:cNvGrpSpPr/>
          <p:nvPr/>
        </p:nvGrpSpPr>
        <p:grpSpPr>
          <a:xfrm>
            <a:off x="14418858" y="6491693"/>
            <a:ext cx="2764145" cy="2826547"/>
            <a:chOff x="0" y="0"/>
            <a:chExt cx="1402868" cy="1487155"/>
          </a:xfrm>
        </p:grpSpPr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E29696E2-035E-8324-691D-47EF60B6AE99}"/>
                </a:ext>
              </a:extLst>
            </p:cNvPr>
            <p:cNvSpPr/>
            <p:nvPr/>
          </p:nvSpPr>
          <p:spPr>
            <a:xfrm>
              <a:off x="0" y="0"/>
              <a:ext cx="1402868" cy="1487155"/>
            </a:xfrm>
            <a:custGeom>
              <a:avLst/>
              <a:gdLst/>
              <a:ahLst/>
              <a:cxnLst/>
              <a:rect l="l" t="t" r="r" b="b"/>
              <a:pathLst>
                <a:path w="1402868" h="1487155">
                  <a:moveTo>
                    <a:pt x="123325" y="0"/>
                  </a:moveTo>
                  <a:lnTo>
                    <a:pt x="1279543" y="0"/>
                  </a:lnTo>
                  <a:cubicBezTo>
                    <a:pt x="1347653" y="0"/>
                    <a:pt x="1402868" y="55214"/>
                    <a:pt x="1402868" y="123325"/>
                  </a:cubicBezTo>
                  <a:lnTo>
                    <a:pt x="1402868" y="1363830"/>
                  </a:lnTo>
                  <a:cubicBezTo>
                    <a:pt x="1402868" y="1396538"/>
                    <a:pt x="1389875" y="1427906"/>
                    <a:pt x="1366747" y="1451034"/>
                  </a:cubicBezTo>
                  <a:cubicBezTo>
                    <a:pt x="1343619" y="1474162"/>
                    <a:pt x="1312251" y="1487155"/>
                    <a:pt x="1279543" y="1487155"/>
                  </a:cubicBezTo>
                  <a:lnTo>
                    <a:pt x="123325" y="1487155"/>
                  </a:lnTo>
                  <a:cubicBezTo>
                    <a:pt x="90617" y="1487155"/>
                    <a:pt x="59249" y="1474162"/>
                    <a:pt x="36121" y="1451034"/>
                  </a:cubicBezTo>
                  <a:cubicBezTo>
                    <a:pt x="12993" y="1427906"/>
                    <a:pt x="0" y="1396538"/>
                    <a:pt x="0" y="1363830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7" name="TextBox 32">
              <a:extLst>
                <a:ext uri="{FF2B5EF4-FFF2-40B4-BE49-F238E27FC236}">
                  <a16:creationId xmlns:a16="http://schemas.microsoft.com/office/drawing/2014/main" id="{B8D4E312-0057-20E6-D087-CBD159071C3D}"/>
                </a:ext>
              </a:extLst>
            </p:cNvPr>
            <p:cNvSpPr txBox="1"/>
            <p:nvPr/>
          </p:nvSpPr>
          <p:spPr>
            <a:xfrm>
              <a:off x="0" y="-38100"/>
              <a:ext cx="1402868" cy="152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8" name="TextBox 37">
            <a:extLst>
              <a:ext uri="{FF2B5EF4-FFF2-40B4-BE49-F238E27FC236}">
                <a16:creationId xmlns:a16="http://schemas.microsoft.com/office/drawing/2014/main" id="{2718B588-1196-7089-1477-0DC297D637EC}"/>
              </a:ext>
            </a:extLst>
          </p:cNvPr>
          <p:cNvSpPr txBox="1"/>
          <p:nvPr/>
        </p:nvSpPr>
        <p:spPr>
          <a:xfrm>
            <a:off x="14418858" y="8588313"/>
            <a:ext cx="2764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>
                <a:solidFill>
                  <a:srgbClr val="232253"/>
                </a:solidFill>
                <a:ea typeface="Source Han Sans KR Bold"/>
              </a:rPr>
              <a:t>대화상대 수신</a:t>
            </a:r>
            <a:endParaRPr lang="en-US" sz="2499" spc="-49" dirty="0">
              <a:solidFill>
                <a:srgbClr val="232253"/>
              </a:solidFill>
              <a:ea typeface="Source Han Sans KR Bold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6412E285-FD7E-E693-4865-F18F24004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4311" y="6484311"/>
            <a:ext cx="2248923" cy="2010008"/>
          </a:xfrm>
          <a:prstGeom prst="rect">
            <a:avLst/>
          </a:prstGeom>
        </p:spPr>
      </p:pic>
      <p:pic>
        <p:nvPicPr>
          <p:cNvPr id="80" name="Picture 20" descr="레드 하트 플랫 아이콘 사랑의 상징 벡터 일러스트 레이 션 하트 모양에 대한 스톡 벡터 아트 및 기타 이미지 - 하트 모양, 아이콘,  벡터 - iStock">
            <a:extLst>
              <a:ext uri="{FF2B5EF4-FFF2-40B4-BE49-F238E27FC236}">
                <a16:creationId xmlns:a16="http://schemas.microsoft.com/office/drawing/2014/main" id="{E3D6048B-F6EF-830E-A6C7-8202DA70F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511" y="7457105"/>
            <a:ext cx="227411" cy="2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AutoShape 33">
            <a:extLst>
              <a:ext uri="{FF2B5EF4-FFF2-40B4-BE49-F238E27FC236}">
                <a16:creationId xmlns:a16="http://schemas.microsoft.com/office/drawing/2014/main" id="{01537E62-A6E7-6DDA-752E-3154DEC30786}"/>
              </a:ext>
            </a:extLst>
          </p:cNvPr>
          <p:cNvSpPr/>
          <p:nvPr/>
        </p:nvSpPr>
        <p:spPr>
          <a:xfrm flipV="1">
            <a:off x="8116427" y="1410499"/>
            <a:ext cx="1484773" cy="1335013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9" name="AutoShape 21">
            <a:extLst>
              <a:ext uri="{FF2B5EF4-FFF2-40B4-BE49-F238E27FC236}">
                <a16:creationId xmlns:a16="http://schemas.microsoft.com/office/drawing/2014/main" id="{9CD71245-5ABB-A9E6-AB28-821A5465615A}"/>
              </a:ext>
            </a:extLst>
          </p:cNvPr>
          <p:cNvSpPr/>
          <p:nvPr/>
        </p:nvSpPr>
        <p:spPr>
          <a:xfrm flipH="1">
            <a:off x="8063876" y="1620082"/>
            <a:ext cx="1514913" cy="1371599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0" name="Group 14">
            <a:extLst>
              <a:ext uri="{FF2B5EF4-FFF2-40B4-BE49-F238E27FC236}">
                <a16:creationId xmlns:a16="http://schemas.microsoft.com/office/drawing/2014/main" id="{3A3768DD-A5C2-D8F8-08FD-1F2C8AF5C86F}"/>
              </a:ext>
            </a:extLst>
          </p:cNvPr>
          <p:cNvGrpSpPr/>
          <p:nvPr/>
        </p:nvGrpSpPr>
        <p:grpSpPr>
          <a:xfrm>
            <a:off x="9753600" y="401422"/>
            <a:ext cx="2743200" cy="1427269"/>
            <a:chOff x="0" y="0"/>
            <a:chExt cx="1575640" cy="1543938"/>
          </a:xfrm>
        </p:grpSpPr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26285FC6-0847-625A-F079-96E6CA485ACE}"/>
                </a:ext>
              </a:extLst>
            </p:cNvPr>
            <p:cNvSpPr/>
            <p:nvPr/>
          </p:nvSpPr>
          <p:spPr>
            <a:xfrm>
              <a:off x="0" y="0"/>
              <a:ext cx="1575640" cy="1543938"/>
            </a:xfrm>
            <a:custGeom>
              <a:avLst/>
              <a:gdLst/>
              <a:ahLst/>
              <a:cxnLst/>
              <a:rect l="l" t="t" r="r" b="b"/>
              <a:pathLst>
                <a:path w="1575640" h="1543938">
                  <a:moveTo>
                    <a:pt x="109802" y="0"/>
                  </a:moveTo>
                  <a:lnTo>
                    <a:pt x="1465838" y="0"/>
                  </a:lnTo>
                  <a:cubicBezTo>
                    <a:pt x="1526480" y="0"/>
                    <a:pt x="1575640" y="49160"/>
                    <a:pt x="1575640" y="109802"/>
                  </a:cubicBezTo>
                  <a:lnTo>
                    <a:pt x="1575640" y="1434135"/>
                  </a:lnTo>
                  <a:cubicBezTo>
                    <a:pt x="1575640" y="1494777"/>
                    <a:pt x="1526480" y="1543938"/>
                    <a:pt x="1465838" y="1543938"/>
                  </a:cubicBezTo>
                  <a:lnTo>
                    <a:pt x="109802" y="1543938"/>
                  </a:lnTo>
                  <a:cubicBezTo>
                    <a:pt x="49160" y="1543938"/>
                    <a:pt x="0" y="1494777"/>
                    <a:pt x="0" y="1434135"/>
                  </a:cubicBezTo>
                  <a:lnTo>
                    <a:pt x="0" y="109802"/>
                  </a:lnTo>
                  <a:cubicBezTo>
                    <a:pt x="0" y="49160"/>
                    <a:pt x="49160" y="0"/>
                    <a:pt x="109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2" name="TextBox 16">
              <a:extLst>
                <a:ext uri="{FF2B5EF4-FFF2-40B4-BE49-F238E27FC236}">
                  <a16:creationId xmlns:a16="http://schemas.microsoft.com/office/drawing/2014/main" id="{5CF23490-4A39-8639-ADDD-973232144DE4}"/>
                </a:ext>
              </a:extLst>
            </p:cNvPr>
            <p:cNvSpPr txBox="1"/>
            <p:nvPr/>
          </p:nvSpPr>
          <p:spPr>
            <a:xfrm>
              <a:off x="0" y="-38100"/>
              <a:ext cx="1575640" cy="1582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3" name="AutoShape 33">
            <a:extLst>
              <a:ext uri="{FF2B5EF4-FFF2-40B4-BE49-F238E27FC236}">
                <a16:creationId xmlns:a16="http://schemas.microsoft.com/office/drawing/2014/main" id="{C1793AFD-6418-281A-AEF1-3FC624F154B4}"/>
              </a:ext>
            </a:extLst>
          </p:cNvPr>
          <p:cNvSpPr/>
          <p:nvPr/>
        </p:nvSpPr>
        <p:spPr>
          <a:xfrm flipV="1">
            <a:off x="8552776" y="4110273"/>
            <a:ext cx="5724357" cy="2443411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5" name="AutoShape 33">
            <a:extLst>
              <a:ext uri="{FF2B5EF4-FFF2-40B4-BE49-F238E27FC236}">
                <a16:creationId xmlns:a16="http://schemas.microsoft.com/office/drawing/2014/main" id="{C9B55E09-8AE6-9B69-4841-DB4600F4D480}"/>
              </a:ext>
            </a:extLst>
          </p:cNvPr>
          <p:cNvSpPr/>
          <p:nvPr/>
        </p:nvSpPr>
        <p:spPr>
          <a:xfrm>
            <a:off x="8548783" y="6650695"/>
            <a:ext cx="5778326" cy="69253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6" name="Group 45">
            <a:extLst>
              <a:ext uri="{FF2B5EF4-FFF2-40B4-BE49-F238E27FC236}">
                <a16:creationId xmlns:a16="http://schemas.microsoft.com/office/drawing/2014/main" id="{EEDAB747-3277-9298-4D30-64FF9A4D21E7}"/>
              </a:ext>
            </a:extLst>
          </p:cNvPr>
          <p:cNvGrpSpPr/>
          <p:nvPr/>
        </p:nvGrpSpPr>
        <p:grpSpPr>
          <a:xfrm>
            <a:off x="9263956" y="1984081"/>
            <a:ext cx="4122433" cy="1104298"/>
            <a:chOff x="0" y="-28575"/>
            <a:chExt cx="1545151" cy="511451"/>
          </a:xfrm>
        </p:grpSpPr>
        <p:sp>
          <p:nvSpPr>
            <p:cNvPr id="107" name="Freeform 46">
              <a:extLst>
                <a:ext uri="{FF2B5EF4-FFF2-40B4-BE49-F238E27FC236}">
                  <a16:creationId xmlns:a16="http://schemas.microsoft.com/office/drawing/2014/main" id="{99BBE037-C3FB-18A0-750E-775EDF95D68C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08" name="TextBox 47">
              <a:extLst>
                <a:ext uri="{FF2B5EF4-FFF2-40B4-BE49-F238E27FC236}">
                  <a16:creationId xmlns:a16="http://schemas.microsoft.com/office/drawing/2014/main" id="{826CE7C1-3F85-5E01-CF27-15ECBD2913CE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3. LLM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이 언어를 순화한다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.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09" name="Group 45">
            <a:extLst>
              <a:ext uri="{FF2B5EF4-FFF2-40B4-BE49-F238E27FC236}">
                <a16:creationId xmlns:a16="http://schemas.microsoft.com/office/drawing/2014/main" id="{2421C080-8605-6084-921A-C95AF2C2EB43}"/>
              </a:ext>
            </a:extLst>
          </p:cNvPr>
          <p:cNvGrpSpPr/>
          <p:nvPr/>
        </p:nvGrpSpPr>
        <p:grpSpPr>
          <a:xfrm>
            <a:off x="9567062" y="5004322"/>
            <a:ext cx="4122433" cy="1104298"/>
            <a:chOff x="0" y="-28575"/>
            <a:chExt cx="1545151" cy="511451"/>
          </a:xfrm>
        </p:grpSpPr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2D1C2E08-EECB-A5C2-EBF5-E0DDF0C7593D}"/>
                </a:ext>
              </a:extLst>
            </p:cNvPr>
            <p:cNvSpPr/>
            <p:nvPr/>
          </p:nvSpPr>
          <p:spPr>
            <a:xfrm>
              <a:off x="0" y="0"/>
              <a:ext cx="1545151" cy="482876"/>
            </a:xfrm>
            <a:custGeom>
              <a:avLst/>
              <a:gdLst/>
              <a:ahLst/>
              <a:cxnLst/>
              <a:rect l="l" t="t" r="r" b="b"/>
              <a:pathLst>
                <a:path w="1545151" h="482876">
                  <a:moveTo>
                    <a:pt x="111969" y="0"/>
                  </a:moveTo>
                  <a:lnTo>
                    <a:pt x="1433182" y="0"/>
                  </a:lnTo>
                  <a:cubicBezTo>
                    <a:pt x="1495021" y="0"/>
                    <a:pt x="1545151" y="50130"/>
                    <a:pt x="1545151" y="111969"/>
                  </a:cubicBezTo>
                  <a:lnTo>
                    <a:pt x="1545151" y="370908"/>
                  </a:lnTo>
                  <a:cubicBezTo>
                    <a:pt x="1545151" y="400604"/>
                    <a:pt x="1533354" y="429083"/>
                    <a:pt x="1512356" y="450082"/>
                  </a:cubicBezTo>
                  <a:cubicBezTo>
                    <a:pt x="1491358" y="471080"/>
                    <a:pt x="1462878" y="482876"/>
                    <a:pt x="1433182" y="482876"/>
                  </a:cubicBezTo>
                  <a:lnTo>
                    <a:pt x="111969" y="482876"/>
                  </a:lnTo>
                  <a:cubicBezTo>
                    <a:pt x="50130" y="482876"/>
                    <a:pt x="0" y="432746"/>
                    <a:pt x="0" y="370908"/>
                  </a:cubicBezTo>
                  <a:lnTo>
                    <a:pt x="0" y="111969"/>
                  </a:lnTo>
                  <a:cubicBezTo>
                    <a:pt x="0" y="50130"/>
                    <a:pt x="50130" y="0"/>
                    <a:pt x="111969" y="0"/>
                  </a:cubicBezTo>
                  <a:close/>
                </a:path>
              </a:pathLst>
            </a:custGeom>
            <a:solidFill>
              <a:srgbClr val="8ACD9D"/>
            </a:solidFill>
          </p:spPr>
        </p:sp>
        <p:sp>
          <p:nvSpPr>
            <p:cNvPr id="115" name="TextBox 47">
              <a:extLst>
                <a:ext uri="{FF2B5EF4-FFF2-40B4-BE49-F238E27FC236}">
                  <a16:creationId xmlns:a16="http://schemas.microsoft.com/office/drawing/2014/main" id="{9524EF64-E99E-9B75-0220-FD3C719EED35}"/>
                </a:ext>
              </a:extLst>
            </p:cNvPr>
            <p:cNvSpPr txBox="1"/>
            <p:nvPr/>
          </p:nvSpPr>
          <p:spPr>
            <a:xfrm>
              <a:off x="0" y="-28575"/>
              <a:ext cx="1545151" cy="51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4. </a:t>
              </a:r>
              <a:r>
                <a:rPr lang="en-US" altLang="ko-KR" sz="2499" dirty="0" err="1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ChatBot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  <a:r>
                <a:rPr lang="ko-KR" altLang="en-US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이 대화상대에게 전달한다</a:t>
              </a:r>
              <a:r>
                <a:rPr lang="en-US" altLang="ko-KR" sz="2499" dirty="0">
                  <a:solidFill>
                    <a:srgbClr val="000000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.</a:t>
              </a:r>
              <a:endParaRPr lang="en-US" sz="2499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pic>
        <p:nvPicPr>
          <p:cNvPr id="121" name="Picture 18" descr="구글 제미니. (사진=구글)">
            <a:extLst>
              <a:ext uri="{FF2B5EF4-FFF2-40B4-BE49-F238E27FC236}">
                <a16:creationId xmlns:a16="http://schemas.microsoft.com/office/drawing/2014/main" id="{C2E27375-1242-F346-97DD-88F33698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566" y="773601"/>
            <a:ext cx="1171376" cy="77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LLM Observability with Traceloop | OpenLLMetry">
            <a:extLst>
              <a:ext uri="{FF2B5EF4-FFF2-40B4-BE49-F238E27FC236}">
                <a16:creationId xmlns:a16="http://schemas.microsoft.com/office/drawing/2014/main" id="{05D5FA2F-5076-C80A-D034-D3650DE3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93" y="695768"/>
            <a:ext cx="903637" cy="9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reeform 14">
            <a:extLst>
              <a:ext uri="{FF2B5EF4-FFF2-40B4-BE49-F238E27FC236}">
                <a16:creationId xmlns:a16="http://schemas.microsoft.com/office/drawing/2014/main" id="{55A6AD38-B472-C65F-99F3-D9881A568B4A}"/>
              </a:ext>
            </a:extLst>
          </p:cNvPr>
          <p:cNvSpPr/>
          <p:nvPr/>
        </p:nvSpPr>
        <p:spPr>
          <a:xfrm>
            <a:off x="2302562" y="7165712"/>
            <a:ext cx="1106684" cy="1237854"/>
          </a:xfrm>
          <a:custGeom>
            <a:avLst/>
            <a:gdLst/>
            <a:ahLst/>
            <a:cxnLst/>
            <a:rect l="l" t="t" r="r" b="b"/>
            <a:pathLst>
              <a:path w="2187843" h="2201603">
                <a:moveTo>
                  <a:pt x="0" y="0"/>
                </a:moveTo>
                <a:lnTo>
                  <a:pt x="2187842" y="0"/>
                </a:lnTo>
                <a:lnTo>
                  <a:pt x="2187842" y="2201603"/>
                </a:lnTo>
                <a:lnTo>
                  <a:pt x="0" y="2201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8" name="Freeform 14">
            <a:extLst>
              <a:ext uri="{FF2B5EF4-FFF2-40B4-BE49-F238E27FC236}">
                <a16:creationId xmlns:a16="http://schemas.microsoft.com/office/drawing/2014/main" id="{5AD30204-17F9-FE76-3F89-9E37EFDC5C46}"/>
              </a:ext>
            </a:extLst>
          </p:cNvPr>
          <p:cNvSpPr/>
          <p:nvPr/>
        </p:nvSpPr>
        <p:spPr>
          <a:xfrm>
            <a:off x="13980576" y="2880941"/>
            <a:ext cx="1106684" cy="1237854"/>
          </a:xfrm>
          <a:custGeom>
            <a:avLst/>
            <a:gdLst/>
            <a:ahLst/>
            <a:cxnLst/>
            <a:rect l="l" t="t" r="r" b="b"/>
            <a:pathLst>
              <a:path w="2187843" h="2201603">
                <a:moveTo>
                  <a:pt x="0" y="0"/>
                </a:moveTo>
                <a:lnTo>
                  <a:pt x="2187842" y="0"/>
                </a:lnTo>
                <a:lnTo>
                  <a:pt x="2187842" y="2201603"/>
                </a:lnTo>
                <a:lnTo>
                  <a:pt x="0" y="2201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9" name="Freeform 14">
            <a:extLst>
              <a:ext uri="{FF2B5EF4-FFF2-40B4-BE49-F238E27FC236}">
                <a16:creationId xmlns:a16="http://schemas.microsoft.com/office/drawing/2014/main" id="{F1D81A22-02EE-889D-C9E5-7F57322E1180}"/>
              </a:ext>
            </a:extLst>
          </p:cNvPr>
          <p:cNvSpPr/>
          <p:nvPr/>
        </p:nvSpPr>
        <p:spPr>
          <a:xfrm>
            <a:off x="13840468" y="6181034"/>
            <a:ext cx="1106684" cy="1237854"/>
          </a:xfrm>
          <a:custGeom>
            <a:avLst/>
            <a:gdLst/>
            <a:ahLst/>
            <a:cxnLst/>
            <a:rect l="l" t="t" r="r" b="b"/>
            <a:pathLst>
              <a:path w="2187843" h="2201603">
                <a:moveTo>
                  <a:pt x="0" y="0"/>
                </a:moveTo>
                <a:lnTo>
                  <a:pt x="2187842" y="0"/>
                </a:lnTo>
                <a:lnTo>
                  <a:pt x="2187842" y="2201603"/>
                </a:lnTo>
                <a:lnTo>
                  <a:pt x="0" y="2201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297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25072" y="1141371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5" y="0"/>
                </a:lnTo>
                <a:lnTo>
                  <a:pt x="2478305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33600" y="1141371"/>
            <a:ext cx="11236705" cy="7895592"/>
            <a:chOff x="0" y="-38100"/>
            <a:chExt cx="2959461" cy="20794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9461" cy="2041397"/>
            </a:xfrm>
            <a:custGeom>
              <a:avLst/>
              <a:gdLst/>
              <a:ahLst/>
              <a:cxnLst/>
              <a:rect l="l" t="t" r="r" b="b"/>
              <a:pathLst>
                <a:path w="2959461" h="2041397">
                  <a:moveTo>
                    <a:pt x="35138" y="0"/>
                  </a:moveTo>
                  <a:lnTo>
                    <a:pt x="2924323" y="0"/>
                  </a:lnTo>
                  <a:cubicBezTo>
                    <a:pt x="2933642" y="0"/>
                    <a:pt x="2942580" y="3702"/>
                    <a:pt x="2949169" y="10292"/>
                  </a:cubicBezTo>
                  <a:cubicBezTo>
                    <a:pt x="2955759" y="16881"/>
                    <a:pt x="2959461" y="25819"/>
                    <a:pt x="2959461" y="35138"/>
                  </a:cubicBezTo>
                  <a:lnTo>
                    <a:pt x="2959461" y="2006258"/>
                  </a:lnTo>
                  <a:cubicBezTo>
                    <a:pt x="2959461" y="2015578"/>
                    <a:pt x="2955759" y="2024515"/>
                    <a:pt x="2949169" y="2031105"/>
                  </a:cubicBezTo>
                  <a:cubicBezTo>
                    <a:pt x="2942580" y="2037694"/>
                    <a:pt x="2933642" y="2041397"/>
                    <a:pt x="2924323" y="2041397"/>
                  </a:cubicBezTo>
                  <a:lnTo>
                    <a:pt x="35138" y="2041397"/>
                  </a:lnTo>
                  <a:cubicBezTo>
                    <a:pt x="25819" y="2041397"/>
                    <a:pt x="16881" y="2037694"/>
                    <a:pt x="10292" y="2031105"/>
                  </a:cubicBezTo>
                  <a:cubicBezTo>
                    <a:pt x="3702" y="2024515"/>
                    <a:pt x="0" y="2015578"/>
                    <a:pt x="0" y="2006258"/>
                  </a:cubicBezTo>
                  <a:lnTo>
                    <a:pt x="0" y="35138"/>
                  </a:lnTo>
                  <a:cubicBezTo>
                    <a:pt x="0" y="25819"/>
                    <a:pt x="3702" y="16881"/>
                    <a:pt x="10292" y="10292"/>
                  </a:cubicBezTo>
                  <a:cubicBezTo>
                    <a:pt x="16881" y="3702"/>
                    <a:pt x="25819" y="0"/>
                    <a:pt x="351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59461" cy="2079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23162" y="345102"/>
            <a:ext cx="901923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</a:pPr>
            <a:r>
              <a:rPr lang="ko-KR" altLang="en-US" sz="6000" spc="-56" dirty="0" err="1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슬랙</a:t>
            </a:r>
            <a:r>
              <a:rPr lang="ko-KR" altLang="en-US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 시연영상  </a:t>
            </a:r>
            <a:r>
              <a:rPr lang="en-US" altLang="ko-KR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before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8612" y="4244432"/>
            <a:ext cx="3151224" cy="52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414"/>
              </a:lnSpc>
            </a:pPr>
            <a:r>
              <a:rPr lang="en-US" altLang="ko-KR" sz="3044" dirty="0">
                <a:solidFill>
                  <a:schemeClr val="bg1"/>
                </a:solidFill>
                <a:latin typeface="Source Han Sans KR Medium"/>
                <a:ea typeface="Source Han Sans KR Medium"/>
              </a:rPr>
              <a:t> </a:t>
            </a:r>
          </a:p>
        </p:txBody>
      </p:sp>
      <p:pic>
        <p:nvPicPr>
          <p:cNvPr id="20" name="[SHANA]before">
            <a:hlinkClick r:id="" action="ppaction://media"/>
            <a:extLst>
              <a:ext uri="{FF2B5EF4-FFF2-40B4-BE49-F238E27FC236}">
                <a16:creationId xmlns:a16="http://schemas.microsoft.com/office/drawing/2014/main" id="{E55535C1-25C3-BEA7-D23A-84E2D9CC6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9123" y="2133600"/>
            <a:ext cx="10821463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1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714" y="-1213069"/>
            <a:ext cx="3635769" cy="36357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7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25072" y="1141371"/>
            <a:ext cx="2478305" cy="2562659"/>
          </a:xfrm>
          <a:custGeom>
            <a:avLst/>
            <a:gdLst/>
            <a:ahLst/>
            <a:cxnLst/>
            <a:rect l="l" t="t" r="r" b="b"/>
            <a:pathLst>
              <a:path w="2478305" h="2562659">
                <a:moveTo>
                  <a:pt x="0" y="0"/>
                </a:moveTo>
                <a:lnTo>
                  <a:pt x="2478305" y="0"/>
                </a:lnTo>
                <a:lnTo>
                  <a:pt x="2478305" y="2562659"/>
                </a:lnTo>
                <a:lnTo>
                  <a:pt x="0" y="2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99345" y="8706239"/>
            <a:ext cx="3146130" cy="31461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BA9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87901" y="7429611"/>
            <a:ext cx="4954361" cy="495436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050" y="1974051"/>
            <a:ext cx="897299" cy="8972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33600" y="1141371"/>
            <a:ext cx="11236705" cy="7895592"/>
            <a:chOff x="0" y="-38100"/>
            <a:chExt cx="2959461" cy="20794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9461" cy="2041397"/>
            </a:xfrm>
            <a:custGeom>
              <a:avLst/>
              <a:gdLst/>
              <a:ahLst/>
              <a:cxnLst/>
              <a:rect l="l" t="t" r="r" b="b"/>
              <a:pathLst>
                <a:path w="2959461" h="2041397">
                  <a:moveTo>
                    <a:pt x="35138" y="0"/>
                  </a:moveTo>
                  <a:lnTo>
                    <a:pt x="2924323" y="0"/>
                  </a:lnTo>
                  <a:cubicBezTo>
                    <a:pt x="2933642" y="0"/>
                    <a:pt x="2942580" y="3702"/>
                    <a:pt x="2949169" y="10292"/>
                  </a:cubicBezTo>
                  <a:cubicBezTo>
                    <a:pt x="2955759" y="16881"/>
                    <a:pt x="2959461" y="25819"/>
                    <a:pt x="2959461" y="35138"/>
                  </a:cubicBezTo>
                  <a:lnTo>
                    <a:pt x="2959461" y="2006258"/>
                  </a:lnTo>
                  <a:cubicBezTo>
                    <a:pt x="2959461" y="2015578"/>
                    <a:pt x="2955759" y="2024515"/>
                    <a:pt x="2949169" y="2031105"/>
                  </a:cubicBezTo>
                  <a:cubicBezTo>
                    <a:pt x="2942580" y="2037694"/>
                    <a:pt x="2933642" y="2041397"/>
                    <a:pt x="2924323" y="2041397"/>
                  </a:cubicBezTo>
                  <a:lnTo>
                    <a:pt x="35138" y="2041397"/>
                  </a:lnTo>
                  <a:cubicBezTo>
                    <a:pt x="25819" y="2041397"/>
                    <a:pt x="16881" y="2037694"/>
                    <a:pt x="10292" y="2031105"/>
                  </a:cubicBezTo>
                  <a:cubicBezTo>
                    <a:pt x="3702" y="2024515"/>
                    <a:pt x="0" y="2015578"/>
                    <a:pt x="0" y="2006258"/>
                  </a:cubicBezTo>
                  <a:lnTo>
                    <a:pt x="0" y="35138"/>
                  </a:lnTo>
                  <a:cubicBezTo>
                    <a:pt x="0" y="25819"/>
                    <a:pt x="3702" y="16881"/>
                    <a:pt x="10292" y="10292"/>
                  </a:cubicBezTo>
                  <a:cubicBezTo>
                    <a:pt x="16881" y="3702"/>
                    <a:pt x="25819" y="0"/>
                    <a:pt x="3513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959461" cy="2079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23162" y="345102"/>
            <a:ext cx="901923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</a:pPr>
            <a:r>
              <a:rPr lang="ko-KR" altLang="en-US" sz="6000" spc="-56" dirty="0" err="1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슬랙</a:t>
            </a:r>
            <a:r>
              <a:rPr lang="ko-KR" altLang="en-US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 시연영상 </a:t>
            </a:r>
            <a:r>
              <a:rPr lang="en-US" altLang="ko-KR" sz="6000" spc="-56" dirty="0">
                <a:solidFill>
                  <a:schemeClr val="bg1"/>
                </a:solidFill>
                <a:latin typeface="210 네버랜드" panose="020B0600000101010101" charset="-127"/>
                <a:ea typeface="210 네버랜드" panose="020B0600000101010101" charset="-127"/>
              </a:rPr>
              <a:t>After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8612" y="4244432"/>
            <a:ext cx="3151224" cy="52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414"/>
              </a:lnSpc>
            </a:pPr>
            <a:r>
              <a:rPr lang="en-US" altLang="ko-KR" sz="3044" dirty="0">
                <a:solidFill>
                  <a:schemeClr val="bg1"/>
                </a:solidFill>
                <a:latin typeface="Source Han Sans KR Medium"/>
                <a:ea typeface="Source Han Sans KR Medium"/>
              </a:rPr>
              <a:t> </a:t>
            </a:r>
          </a:p>
        </p:txBody>
      </p:sp>
      <p:pic>
        <p:nvPicPr>
          <p:cNvPr id="20" name="[SHANA]after">
            <a:hlinkClick r:id="" action="ppaction://media"/>
            <a:extLst>
              <a:ext uri="{FF2B5EF4-FFF2-40B4-BE49-F238E27FC236}">
                <a16:creationId xmlns:a16="http://schemas.microsoft.com/office/drawing/2014/main" id="{BE4C14CA-7035-671F-5D18-DA722CDAF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174" y="1976220"/>
            <a:ext cx="10617026" cy="568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5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218</Words>
  <Application>Microsoft Office PowerPoint</Application>
  <PresentationFormat>사용자 지정</PresentationFormat>
  <Paragraphs>60</Paragraphs>
  <Slides>10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TT Commons Pro Bold</vt:lpstr>
      <vt:lpstr>210 네버랜드</vt:lpstr>
      <vt:lpstr>맑은 고딕</vt:lpstr>
      <vt:lpstr>Source Han Sans KR Medium</vt:lpstr>
      <vt:lpstr>Arial</vt:lpstr>
      <vt:lpstr>Source Han Sans KR Heavy</vt:lpstr>
      <vt:lpstr>Calibri</vt:lpstr>
      <vt:lpstr>Source Han Sans KR Bold</vt:lpstr>
      <vt:lpstr>Arita Dotum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초록색 도형 로봇 일러스트 Ai 인공지능 서비스 활용 방안 프리젠테이션</dc:title>
  <dc:creator>hyunjin</dc:creator>
  <cp:lastModifiedBy>현진 김</cp:lastModifiedBy>
  <cp:revision>124</cp:revision>
  <dcterms:created xsi:type="dcterms:W3CDTF">2006-08-16T00:00:00Z</dcterms:created>
  <dcterms:modified xsi:type="dcterms:W3CDTF">2024-06-01T06:21:37Z</dcterms:modified>
  <dc:identifier>DAGG2tv0gss</dc:identifier>
</cp:coreProperties>
</file>